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1"/>
  </p:sldMasterIdLst>
  <p:notesMasterIdLst>
    <p:notesMasterId r:id="rId36"/>
  </p:notesMasterIdLst>
  <p:sldIdLst>
    <p:sldId id="548" r:id="rId2"/>
    <p:sldId id="748" r:id="rId3"/>
    <p:sldId id="825" r:id="rId4"/>
    <p:sldId id="826" r:id="rId5"/>
    <p:sldId id="827" r:id="rId6"/>
    <p:sldId id="797" r:id="rId7"/>
    <p:sldId id="828" r:id="rId8"/>
    <p:sldId id="834" r:id="rId9"/>
    <p:sldId id="832" r:id="rId10"/>
    <p:sldId id="835" r:id="rId11"/>
    <p:sldId id="837" r:id="rId12"/>
    <p:sldId id="899" r:id="rId13"/>
    <p:sldId id="864" r:id="rId14"/>
    <p:sldId id="838" r:id="rId15"/>
    <p:sldId id="876" r:id="rId16"/>
    <p:sldId id="883" r:id="rId17"/>
    <p:sldId id="877" r:id="rId18"/>
    <p:sldId id="878" r:id="rId19"/>
    <p:sldId id="879" r:id="rId20"/>
    <p:sldId id="880" r:id="rId21"/>
    <p:sldId id="881" r:id="rId22"/>
    <p:sldId id="885" r:id="rId23"/>
    <p:sldId id="886" r:id="rId24"/>
    <p:sldId id="898" r:id="rId25"/>
    <p:sldId id="887" r:id="rId26"/>
    <p:sldId id="888" r:id="rId27"/>
    <p:sldId id="889" r:id="rId28"/>
    <p:sldId id="890" r:id="rId29"/>
    <p:sldId id="891" r:id="rId30"/>
    <p:sldId id="892" r:id="rId31"/>
    <p:sldId id="895" r:id="rId32"/>
    <p:sldId id="894" r:id="rId33"/>
    <p:sldId id="896" r:id="rId34"/>
    <p:sldId id="897"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75" autoAdjust="0"/>
    <p:restoredTop sz="69016" autoAdjust="0"/>
  </p:normalViewPr>
  <p:slideViewPr>
    <p:cSldViewPr snapToGrid="0" snapToObjects="1">
      <p:cViewPr varScale="1">
        <p:scale>
          <a:sx n="58" d="100"/>
          <a:sy n="58" d="100"/>
        </p:scale>
        <p:origin x="1116" y="30"/>
      </p:cViewPr>
      <p:guideLst/>
    </p:cSldViewPr>
  </p:slideViewPr>
  <p:outlineViewPr>
    <p:cViewPr>
      <p:scale>
        <a:sx n="33" d="100"/>
        <a:sy n="33" d="100"/>
      </p:scale>
      <p:origin x="0" y="-10938"/>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383AEA-7211-3A4F-99E6-6F21C9C7C3B5}" type="datetimeFigureOut">
              <a:rPr lang="en-US" smtClean="0"/>
              <a:t>12/12/2025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DA50D7-0F0B-8546-8C89-6FEA6C8FB26C}" type="slidenum">
              <a:rPr lang="en-US" smtClean="0"/>
              <a:t>‹#›</a:t>
            </a:fld>
            <a:endParaRPr lang="en-US"/>
          </a:p>
        </p:txBody>
      </p:sp>
    </p:spTree>
    <p:extLst>
      <p:ext uri="{BB962C8B-B14F-4D97-AF65-F5344CB8AC3E}">
        <p14:creationId xmlns:p14="http://schemas.microsoft.com/office/powerpoint/2010/main" val="6446062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A11A24-88A2-5241-9F62-21AEFE21777A}" type="slidenum">
              <a:rPr lang="en-US" smtClean="0"/>
              <a:t>1</a:t>
            </a:fld>
            <a:endParaRPr lang="en-US"/>
          </a:p>
        </p:txBody>
      </p:sp>
    </p:spTree>
    <p:extLst>
      <p:ext uri="{BB962C8B-B14F-4D97-AF65-F5344CB8AC3E}">
        <p14:creationId xmlns:p14="http://schemas.microsoft.com/office/powerpoint/2010/main" val="2395722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400" dirty="0"/>
              <a:t>In simple terms, the Sun continuously illuminates and heats one side of the Earth.</a:t>
            </a:r>
          </a:p>
          <a:p>
            <a:endParaRPr lang="en-AU" sz="1400" dirty="0"/>
          </a:p>
          <a:p>
            <a:r>
              <a:rPr lang="en-AU" sz="1400" dirty="0"/>
              <a:t>Because the Earth rotates on its axis, we experience day and night, and the heat is distributed over the whole surface during a 24-hour period, despite the direct heating only </a:t>
            </a:r>
            <a:r>
              <a:rPr lang="en-AU" sz="1400" dirty="0" err="1"/>
              <a:t>occuring</a:t>
            </a:r>
            <a:r>
              <a:rPr lang="en-AU" sz="1400" dirty="0"/>
              <a:t> during the daytime.</a:t>
            </a:r>
          </a:p>
          <a:p>
            <a:endParaRPr lang="en-AU" sz="1400" dirty="0"/>
          </a:p>
          <a:p>
            <a:r>
              <a:rPr lang="en-AU" sz="1400" dirty="0"/>
              <a:t>In addition, the Earth continuously re-radiates this heat as infrared photons. We can feel this on very hot days, but even on cold days and at night this heat loss continues relentlessly.</a:t>
            </a:r>
          </a:p>
        </p:txBody>
      </p:sp>
      <p:sp>
        <p:nvSpPr>
          <p:cNvPr id="4" name="Slide Number Placeholder 3"/>
          <p:cNvSpPr>
            <a:spLocks noGrp="1"/>
          </p:cNvSpPr>
          <p:nvPr>
            <p:ph type="sldNum" sz="quarter" idx="5"/>
          </p:nvPr>
        </p:nvSpPr>
        <p:spPr/>
        <p:txBody>
          <a:bodyPr/>
          <a:lstStyle/>
          <a:p>
            <a:fld id="{D4B4D40C-B668-4A6B-B2FE-7DB0D4CB6800}" type="slidenum">
              <a:rPr lang="en-AU" smtClean="0"/>
              <a:t>13</a:t>
            </a:fld>
            <a:endParaRPr lang="en-AU"/>
          </a:p>
        </p:txBody>
      </p:sp>
    </p:spTree>
    <p:extLst>
      <p:ext uri="{BB962C8B-B14F-4D97-AF65-F5344CB8AC3E}">
        <p14:creationId xmlns:p14="http://schemas.microsoft.com/office/powerpoint/2010/main" val="2160328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kern="1200" dirty="0">
                <a:solidFill>
                  <a:schemeClr val="tx1"/>
                </a:solidFill>
                <a:effectLst/>
                <a:latin typeface="+mj-lt"/>
                <a:ea typeface="+mn-ea"/>
                <a:cs typeface="+mn-cs"/>
              </a:rPr>
              <a:t>The incoming solar radiation spectrum is measured at the top of the atmosphere by satellites.</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600" kern="1200" dirty="0">
                <a:solidFill>
                  <a:schemeClr val="tx1"/>
                </a:solidFill>
                <a:effectLst/>
                <a:latin typeface="+mj-lt"/>
                <a:ea typeface="+mn-ea"/>
                <a:cs typeface="+mn-cs"/>
              </a:rPr>
              <a:t>The outgoing spectral radiance at the top of Earth's atmosphere showing the absorption at specific frequencies and the principal absorber.</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600" kern="1200" dirty="0">
                <a:solidFill>
                  <a:schemeClr val="tx1"/>
                </a:solidFill>
                <a:effectLst/>
                <a:latin typeface="+mj-lt"/>
                <a:ea typeface="+mn-ea"/>
                <a:cs typeface="+mn-cs"/>
              </a:rPr>
              <a:t>The spectra do not follow the ideal Planck spectrum because of absorption by gasses.</a:t>
            </a:r>
          </a:p>
          <a:p>
            <a:endParaRPr lang="en-AU" dirty="0"/>
          </a:p>
        </p:txBody>
      </p:sp>
      <p:sp>
        <p:nvSpPr>
          <p:cNvPr id="4" name="Slide Number Placeholder 3"/>
          <p:cNvSpPr>
            <a:spLocks noGrp="1"/>
          </p:cNvSpPr>
          <p:nvPr>
            <p:ph type="sldNum" sz="quarter" idx="5"/>
          </p:nvPr>
        </p:nvSpPr>
        <p:spPr/>
        <p:txBody>
          <a:bodyPr/>
          <a:lstStyle/>
          <a:p>
            <a:fld id="{8BDA50D7-0F0B-8546-8C89-6FEA6C8FB26C}" type="slidenum">
              <a:rPr lang="en-US" smtClean="0"/>
              <a:t>14</a:t>
            </a:fld>
            <a:endParaRPr lang="en-US"/>
          </a:p>
        </p:txBody>
      </p:sp>
    </p:spTree>
    <p:extLst>
      <p:ext uri="{BB962C8B-B14F-4D97-AF65-F5344CB8AC3E}">
        <p14:creationId xmlns:p14="http://schemas.microsoft.com/office/powerpoint/2010/main" val="2420357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400" dirty="0"/>
              <a:t>We can show the types and intensity of incoming and outgoing photons in a different way by using graphs.</a:t>
            </a:r>
          </a:p>
          <a:p>
            <a:endParaRPr lang="en-AU" sz="1400" dirty="0"/>
          </a:p>
          <a:p>
            <a:r>
              <a:rPr lang="en-AU" sz="1400" dirty="0"/>
              <a:t>Notice three things:</a:t>
            </a:r>
          </a:p>
          <a:p>
            <a:r>
              <a:rPr lang="en-AU" sz="1400" dirty="0"/>
              <a:t>First the incoming radiation curve: the area of ultraviolet, visible and infrared photons reflects the 7%, 44% and 48% that we discussed earlier. Notice the ‘holes’ in the incoming radiation curve.</a:t>
            </a:r>
          </a:p>
          <a:p>
            <a:endParaRPr lang="en-AU" sz="1400" dirty="0"/>
          </a:p>
          <a:p>
            <a:r>
              <a:rPr lang="en-AU" sz="1400" dirty="0"/>
              <a:t>Second, the outgoing radiation curve: Infrared radiation is continuously emitted. It comprises infrared photons which have wavelengths centring around about 10 micrometres, or about 1/10</a:t>
            </a:r>
            <a:r>
              <a:rPr lang="en-AU" sz="1400" baseline="30000" dirty="0"/>
              <a:t>th</a:t>
            </a:r>
            <a:r>
              <a:rPr lang="en-AU" sz="1400" dirty="0"/>
              <a:t> the diameter of hair. We can’t see them, but we can certainly feel them on hot days, or when we stand next to an oven. </a:t>
            </a:r>
          </a:p>
          <a:p>
            <a:endParaRPr lang="en-AU" sz="1400" dirty="0"/>
          </a:p>
          <a:p>
            <a:r>
              <a:rPr lang="en-AU" sz="1400" dirty="0"/>
              <a:t>Finally, and most interestingly, there are ‘holes’ in each of these graphs. What causes these holes? We will come back and revisit this slide in Lesson 3.</a:t>
            </a:r>
          </a:p>
        </p:txBody>
      </p:sp>
      <p:sp>
        <p:nvSpPr>
          <p:cNvPr id="4" name="Slide Number Placeholder 3"/>
          <p:cNvSpPr>
            <a:spLocks noGrp="1"/>
          </p:cNvSpPr>
          <p:nvPr>
            <p:ph type="sldNum" sz="quarter" idx="5"/>
          </p:nvPr>
        </p:nvSpPr>
        <p:spPr/>
        <p:txBody>
          <a:bodyPr/>
          <a:lstStyle/>
          <a:p>
            <a:fld id="{D4B4D40C-B668-4A6B-B2FE-7DB0D4CB6800}" type="slidenum">
              <a:rPr lang="en-AU" smtClean="0"/>
              <a:t>15</a:t>
            </a:fld>
            <a:endParaRPr lang="en-AU"/>
          </a:p>
        </p:txBody>
      </p:sp>
    </p:spTree>
    <p:extLst>
      <p:ext uri="{BB962C8B-B14F-4D97-AF65-F5344CB8AC3E}">
        <p14:creationId xmlns:p14="http://schemas.microsoft.com/office/powerpoint/2010/main" val="47740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8BDA50D7-0F0B-8546-8C89-6FEA6C8FB26C}" type="slidenum">
              <a:rPr lang="en-US" smtClean="0"/>
              <a:t>21</a:t>
            </a:fld>
            <a:endParaRPr lang="en-US"/>
          </a:p>
        </p:txBody>
      </p:sp>
    </p:spTree>
    <p:extLst>
      <p:ext uri="{BB962C8B-B14F-4D97-AF65-F5344CB8AC3E}">
        <p14:creationId xmlns:p14="http://schemas.microsoft.com/office/powerpoint/2010/main" val="134689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8BDA50D7-0F0B-8546-8C89-6FEA6C8FB26C}" type="slidenum">
              <a:rPr lang="en-US" smtClean="0"/>
              <a:t>29</a:t>
            </a:fld>
            <a:endParaRPr lang="en-US"/>
          </a:p>
        </p:txBody>
      </p:sp>
    </p:spTree>
    <p:extLst>
      <p:ext uri="{BB962C8B-B14F-4D97-AF65-F5344CB8AC3E}">
        <p14:creationId xmlns:p14="http://schemas.microsoft.com/office/powerpoint/2010/main" val="1963376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6A3D5-0579-5E4A-8206-CB1467E861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79FFA5B-0A3D-E248-AC14-EC12B6D0D1C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77804A8-193D-8E4F-850E-F47C0D6C44FD}"/>
              </a:ext>
            </a:extLst>
          </p:cNvPr>
          <p:cNvSpPr>
            <a:spLocks noGrp="1"/>
          </p:cNvSpPr>
          <p:nvPr>
            <p:ph type="dt" sz="half" idx="10"/>
          </p:nvPr>
        </p:nvSpPr>
        <p:spPr/>
        <p:txBody>
          <a:bodyPr/>
          <a:lstStyle/>
          <a:p>
            <a:fld id="{74CE6B76-3912-A648-BD7F-D59E7AF1912C}" type="datetimeFigureOut">
              <a:rPr lang="en-US" smtClean="0"/>
              <a:t>12/12/2025</a:t>
            </a:fld>
            <a:endParaRPr lang="en-US"/>
          </a:p>
        </p:txBody>
      </p:sp>
      <p:sp>
        <p:nvSpPr>
          <p:cNvPr id="5" name="Footer Placeholder 4">
            <a:extLst>
              <a:ext uri="{FF2B5EF4-FFF2-40B4-BE49-F238E27FC236}">
                <a16:creationId xmlns:a16="http://schemas.microsoft.com/office/drawing/2014/main" id="{8E08E19E-8311-214E-83B1-C764271059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BE55C0-4A9F-534E-A6A2-B1E548BA13CD}"/>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83581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E0BE7-8AE4-CA43-8A2D-DED82D1A312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8F64F89-91BA-D444-A908-09ACC087637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C21E5A-6ABA-4E49-ADFE-BEC0C1DA1F39}"/>
              </a:ext>
            </a:extLst>
          </p:cNvPr>
          <p:cNvSpPr>
            <a:spLocks noGrp="1"/>
          </p:cNvSpPr>
          <p:nvPr>
            <p:ph type="dt" sz="half" idx="10"/>
          </p:nvPr>
        </p:nvSpPr>
        <p:spPr/>
        <p:txBody>
          <a:bodyPr/>
          <a:lstStyle/>
          <a:p>
            <a:fld id="{74CE6B76-3912-A648-BD7F-D59E7AF1912C}" type="datetimeFigureOut">
              <a:rPr lang="en-US" smtClean="0"/>
              <a:t>12/12/2025</a:t>
            </a:fld>
            <a:endParaRPr lang="en-US"/>
          </a:p>
        </p:txBody>
      </p:sp>
      <p:sp>
        <p:nvSpPr>
          <p:cNvPr id="5" name="Footer Placeholder 4">
            <a:extLst>
              <a:ext uri="{FF2B5EF4-FFF2-40B4-BE49-F238E27FC236}">
                <a16:creationId xmlns:a16="http://schemas.microsoft.com/office/drawing/2014/main" id="{9E80B41C-0599-5841-9E9E-4947630F09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30146F-04CB-6D49-8C22-3715FDF42057}"/>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3157779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AD29848-1281-ED4F-B3ED-C89A14E6B95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577F4EB-049B-8A47-9519-1A450DE05EF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486217-19F5-7441-B758-6AF0D2B9B4A5}"/>
              </a:ext>
            </a:extLst>
          </p:cNvPr>
          <p:cNvSpPr>
            <a:spLocks noGrp="1"/>
          </p:cNvSpPr>
          <p:nvPr>
            <p:ph type="dt" sz="half" idx="10"/>
          </p:nvPr>
        </p:nvSpPr>
        <p:spPr/>
        <p:txBody>
          <a:bodyPr/>
          <a:lstStyle/>
          <a:p>
            <a:fld id="{74CE6B76-3912-A648-BD7F-D59E7AF1912C}" type="datetimeFigureOut">
              <a:rPr lang="en-US" smtClean="0"/>
              <a:t>12/12/2025</a:t>
            </a:fld>
            <a:endParaRPr lang="en-US"/>
          </a:p>
        </p:txBody>
      </p:sp>
      <p:sp>
        <p:nvSpPr>
          <p:cNvPr id="5" name="Footer Placeholder 4">
            <a:extLst>
              <a:ext uri="{FF2B5EF4-FFF2-40B4-BE49-F238E27FC236}">
                <a16:creationId xmlns:a16="http://schemas.microsoft.com/office/drawing/2014/main" id="{AD1503ED-896E-7545-9C80-13AC18CE16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118814-BFCA-664F-97A4-85FB3B5614BD}"/>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1615232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58D43-66E6-8D43-BB62-5F291A4F91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25EEE76-698C-4240-A687-682096D0BB5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C54032-CB3A-4246-8197-255551F88C70}"/>
              </a:ext>
            </a:extLst>
          </p:cNvPr>
          <p:cNvSpPr>
            <a:spLocks noGrp="1"/>
          </p:cNvSpPr>
          <p:nvPr>
            <p:ph type="dt" sz="half" idx="10"/>
          </p:nvPr>
        </p:nvSpPr>
        <p:spPr/>
        <p:txBody>
          <a:bodyPr/>
          <a:lstStyle/>
          <a:p>
            <a:fld id="{74CE6B76-3912-A648-BD7F-D59E7AF1912C}" type="datetimeFigureOut">
              <a:rPr lang="en-US" smtClean="0"/>
              <a:t>12/12/2025</a:t>
            </a:fld>
            <a:endParaRPr lang="en-US"/>
          </a:p>
        </p:txBody>
      </p:sp>
      <p:sp>
        <p:nvSpPr>
          <p:cNvPr id="5" name="Footer Placeholder 4">
            <a:extLst>
              <a:ext uri="{FF2B5EF4-FFF2-40B4-BE49-F238E27FC236}">
                <a16:creationId xmlns:a16="http://schemas.microsoft.com/office/drawing/2014/main" id="{BED208E0-A94D-194B-92CC-09DA32B712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10379B-BF7A-1746-BADB-F25D2D2B402F}"/>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1399781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96DC-F1A7-7245-97E1-9A901BE06DA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35563AB-5724-9F4F-A4D3-D9FF7E7836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2C73A3C-4FA4-CA45-A7DC-F8F88A04F081}"/>
              </a:ext>
            </a:extLst>
          </p:cNvPr>
          <p:cNvSpPr>
            <a:spLocks noGrp="1"/>
          </p:cNvSpPr>
          <p:nvPr>
            <p:ph type="dt" sz="half" idx="10"/>
          </p:nvPr>
        </p:nvSpPr>
        <p:spPr/>
        <p:txBody>
          <a:bodyPr/>
          <a:lstStyle/>
          <a:p>
            <a:fld id="{74CE6B76-3912-A648-BD7F-D59E7AF1912C}" type="datetimeFigureOut">
              <a:rPr lang="en-US" smtClean="0"/>
              <a:t>12/12/2025</a:t>
            </a:fld>
            <a:endParaRPr lang="en-US"/>
          </a:p>
        </p:txBody>
      </p:sp>
      <p:sp>
        <p:nvSpPr>
          <p:cNvPr id="5" name="Footer Placeholder 4">
            <a:extLst>
              <a:ext uri="{FF2B5EF4-FFF2-40B4-BE49-F238E27FC236}">
                <a16:creationId xmlns:a16="http://schemas.microsoft.com/office/drawing/2014/main" id="{E056C332-62CD-984A-AB7B-990EF0F3DC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FD4229-3695-4A4A-AEA1-374AD1A2F6A9}"/>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3796690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C299E-EF1B-854D-8DC1-81B605C8B9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BFA04E-123E-2340-9019-E161E4586CB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C44660E-8CEA-6B4E-A496-728AB5B1A9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45FF549-2592-5A44-A5CD-CE4B818DFB58}"/>
              </a:ext>
            </a:extLst>
          </p:cNvPr>
          <p:cNvSpPr>
            <a:spLocks noGrp="1"/>
          </p:cNvSpPr>
          <p:nvPr>
            <p:ph type="dt" sz="half" idx="10"/>
          </p:nvPr>
        </p:nvSpPr>
        <p:spPr/>
        <p:txBody>
          <a:bodyPr/>
          <a:lstStyle/>
          <a:p>
            <a:fld id="{74CE6B76-3912-A648-BD7F-D59E7AF1912C}" type="datetimeFigureOut">
              <a:rPr lang="en-US" smtClean="0"/>
              <a:t>12/12/2025</a:t>
            </a:fld>
            <a:endParaRPr lang="en-US"/>
          </a:p>
        </p:txBody>
      </p:sp>
      <p:sp>
        <p:nvSpPr>
          <p:cNvPr id="6" name="Footer Placeholder 5">
            <a:extLst>
              <a:ext uri="{FF2B5EF4-FFF2-40B4-BE49-F238E27FC236}">
                <a16:creationId xmlns:a16="http://schemas.microsoft.com/office/drawing/2014/main" id="{167348F9-A584-2A41-9833-8FD1FA5759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3564BE-1C1F-F44F-9E3C-5D21276CE438}"/>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1718112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48635-4641-D646-B95F-8BA3AB6DB42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9FB62B9-3084-3545-B188-68C944A1E3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C4400E8-61E3-3442-8254-5743BFDED99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B0D4FB-9477-964D-A23B-DFAB184D33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FABB16-7F01-8E40-8434-1DAE31FC796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9072C04-B6A7-5C4E-BCC0-EBA8CA75D131}"/>
              </a:ext>
            </a:extLst>
          </p:cNvPr>
          <p:cNvSpPr>
            <a:spLocks noGrp="1"/>
          </p:cNvSpPr>
          <p:nvPr>
            <p:ph type="dt" sz="half" idx="10"/>
          </p:nvPr>
        </p:nvSpPr>
        <p:spPr/>
        <p:txBody>
          <a:bodyPr/>
          <a:lstStyle/>
          <a:p>
            <a:fld id="{74CE6B76-3912-A648-BD7F-D59E7AF1912C}" type="datetimeFigureOut">
              <a:rPr lang="en-US" smtClean="0"/>
              <a:t>12/12/2025</a:t>
            </a:fld>
            <a:endParaRPr lang="en-US"/>
          </a:p>
        </p:txBody>
      </p:sp>
      <p:sp>
        <p:nvSpPr>
          <p:cNvPr id="8" name="Footer Placeholder 7">
            <a:extLst>
              <a:ext uri="{FF2B5EF4-FFF2-40B4-BE49-F238E27FC236}">
                <a16:creationId xmlns:a16="http://schemas.microsoft.com/office/drawing/2014/main" id="{C8B37109-6026-4D4E-9F6E-9C469098F8F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9A2EAA5-EA0A-EA4B-A03D-52B6BC6B60BD}"/>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3816333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0C1510-A9AD-D643-9B00-2001D73C35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49A50A6-82F2-E646-AD39-81B8F6C13046}"/>
              </a:ext>
            </a:extLst>
          </p:cNvPr>
          <p:cNvSpPr>
            <a:spLocks noGrp="1"/>
          </p:cNvSpPr>
          <p:nvPr>
            <p:ph type="dt" sz="half" idx="10"/>
          </p:nvPr>
        </p:nvSpPr>
        <p:spPr/>
        <p:txBody>
          <a:bodyPr/>
          <a:lstStyle/>
          <a:p>
            <a:fld id="{74CE6B76-3912-A648-BD7F-D59E7AF1912C}" type="datetimeFigureOut">
              <a:rPr lang="en-US" smtClean="0"/>
              <a:t>12/12/2025</a:t>
            </a:fld>
            <a:endParaRPr lang="en-US"/>
          </a:p>
        </p:txBody>
      </p:sp>
      <p:sp>
        <p:nvSpPr>
          <p:cNvPr id="4" name="Footer Placeholder 3">
            <a:extLst>
              <a:ext uri="{FF2B5EF4-FFF2-40B4-BE49-F238E27FC236}">
                <a16:creationId xmlns:a16="http://schemas.microsoft.com/office/drawing/2014/main" id="{C0DD1884-5BBD-0045-9BC2-0718C5A1AD5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DAAD784-E22E-0C45-9BB2-35DA20C4A588}"/>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619876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352E8D-1379-5542-A112-FA6F10010CEB}"/>
              </a:ext>
            </a:extLst>
          </p:cNvPr>
          <p:cNvSpPr>
            <a:spLocks noGrp="1"/>
          </p:cNvSpPr>
          <p:nvPr>
            <p:ph type="dt" sz="half" idx="10"/>
          </p:nvPr>
        </p:nvSpPr>
        <p:spPr/>
        <p:txBody>
          <a:bodyPr/>
          <a:lstStyle/>
          <a:p>
            <a:fld id="{74CE6B76-3912-A648-BD7F-D59E7AF1912C}" type="datetimeFigureOut">
              <a:rPr lang="en-US" smtClean="0"/>
              <a:t>12/12/2025</a:t>
            </a:fld>
            <a:endParaRPr lang="en-US"/>
          </a:p>
        </p:txBody>
      </p:sp>
      <p:sp>
        <p:nvSpPr>
          <p:cNvPr id="3" name="Footer Placeholder 2">
            <a:extLst>
              <a:ext uri="{FF2B5EF4-FFF2-40B4-BE49-F238E27FC236}">
                <a16:creationId xmlns:a16="http://schemas.microsoft.com/office/drawing/2014/main" id="{B8A2572E-31BE-2141-9DC7-848956F1497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A0098EE-A417-204A-9261-D079F0DFD0D1}"/>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3417116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FE790-D069-C442-8853-CFB7521D12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F3E0285-E640-1F4A-B2E0-705A3A7F8CA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E387F53-EF6D-0C40-AE8F-7F0BCA0C1E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E4FF7E-CE68-7942-B4B2-7788904E2A21}"/>
              </a:ext>
            </a:extLst>
          </p:cNvPr>
          <p:cNvSpPr>
            <a:spLocks noGrp="1"/>
          </p:cNvSpPr>
          <p:nvPr>
            <p:ph type="dt" sz="half" idx="10"/>
          </p:nvPr>
        </p:nvSpPr>
        <p:spPr/>
        <p:txBody>
          <a:bodyPr/>
          <a:lstStyle/>
          <a:p>
            <a:fld id="{74CE6B76-3912-A648-BD7F-D59E7AF1912C}" type="datetimeFigureOut">
              <a:rPr lang="en-US" smtClean="0"/>
              <a:t>12/12/2025</a:t>
            </a:fld>
            <a:endParaRPr lang="en-US"/>
          </a:p>
        </p:txBody>
      </p:sp>
      <p:sp>
        <p:nvSpPr>
          <p:cNvPr id="6" name="Footer Placeholder 5">
            <a:extLst>
              <a:ext uri="{FF2B5EF4-FFF2-40B4-BE49-F238E27FC236}">
                <a16:creationId xmlns:a16="http://schemas.microsoft.com/office/drawing/2014/main" id="{0642D0CD-43AC-0141-8A47-567A3E9620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C9465B-A514-DF41-9EF0-26DE80439E5C}"/>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1557854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4CE30-789B-8C44-A43D-236FFE6C0B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7A45339-130A-C44C-9B6A-69396A6BFC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A007005-B994-3E43-877D-FD495C319D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6E3DC9-0E15-DF44-AB0B-748C553FE1FD}"/>
              </a:ext>
            </a:extLst>
          </p:cNvPr>
          <p:cNvSpPr>
            <a:spLocks noGrp="1"/>
          </p:cNvSpPr>
          <p:nvPr>
            <p:ph type="dt" sz="half" idx="10"/>
          </p:nvPr>
        </p:nvSpPr>
        <p:spPr/>
        <p:txBody>
          <a:bodyPr/>
          <a:lstStyle/>
          <a:p>
            <a:fld id="{74CE6B76-3912-A648-BD7F-D59E7AF1912C}" type="datetimeFigureOut">
              <a:rPr lang="en-US" smtClean="0"/>
              <a:t>12/12/2025</a:t>
            </a:fld>
            <a:endParaRPr lang="en-US"/>
          </a:p>
        </p:txBody>
      </p:sp>
      <p:sp>
        <p:nvSpPr>
          <p:cNvPr id="6" name="Footer Placeholder 5">
            <a:extLst>
              <a:ext uri="{FF2B5EF4-FFF2-40B4-BE49-F238E27FC236}">
                <a16:creationId xmlns:a16="http://schemas.microsoft.com/office/drawing/2014/main" id="{A5DD56DA-8D3D-A942-93AF-F35966A31A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5E30ED-7FCD-FD48-8AEE-1BA573D1BE2E}"/>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235402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986892-4796-0B48-B2F6-297F32C667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1A18D4A-BC29-2C4F-AD52-8269E2F7CD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44DC74-082D-E448-B368-3B3BE21749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CE6B76-3912-A648-BD7F-D59E7AF1912C}" type="datetimeFigureOut">
              <a:rPr lang="en-US" smtClean="0"/>
              <a:t>12/12/2025</a:t>
            </a:fld>
            <a:endParaRPr lang="en-US"/>
          </a:p>
        </p:txBody>
      </p:sp>
      <p:sp>
        <p:nvSpPr>
          <p:cNvPr id="5" name="Footer Placeholder 4">
            <a:extLst>
              <a:ext uri="{FF2B5EF4-FFF2-40B4-BE49-F238E27FC236}">
                <a16:creationId xmlns:a16="http://schemas.microsoft.com/office/drawing/2014/main" id="{F31302A1-1326-8A47-8363-968DC852AE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342F82F-41E0-B74B-A46F-FFF1B42507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977CBB-9CEE-5040-A33F-90B9F9BC1308}" type="slidenum">
              <a:rPr lang="en-US" smtClean="0"/>
              <a:t>‹#›</a:t>
            </a:fld>
            <a:endParaRPr lang="en-US"/>
          </a:p>
        </p:txBody>
      </p:sp>
    </p:spTree>
    <p:extLst>
      <p:ext uri="{BB962C8B-B14F-4D97-AF65-F5344CB8AC3E}">
        <p14:creationId xmlns:p14="http://schemas.microsoft.com/office/powerpoint/2010/main" val="6656664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5.jpeg"/><Relationship Id="rId4" Type="http://schemas.openxmlformats.org/officeDocument/2006/relationships/image" Target="../media/image14.gif"/></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7.gif"/><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cid:image002.png@01D96012.941719C0"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britannica.com/science/infrared-radiation"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s://www.youtube.com/watch?v=j9JvX58aRfg" TargetMode="Externa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en.wikipedia.org/wiki/Black-body_radiation" TargetMode="Externa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571F560-55A4-D146-A355-AD7CD9A84F04}"/>
              </a:ext>
            </a:extLst>
          </p:cNvPr>
          <p:cNvSpPr txBox="1"/>
          <p:nvPr/>
        </p:nvSpPr>
        <p:spPr>
          <a:xfrm>
            <a:off x="334781" y="2481004"/>
            <a:ext cx="11344601" cy="2308324"/>
          </a:xfrm>
          <a:prstGeom prst="rect">
            <a:avLst/>
          </a:prstGeom>
          <a:noFill/>
        </p:spPr>
        <p:txBody>
          <a:bodyPr wrap="square" rtlCol="0">
            <a:spAutoFit/>
          </a:bodyPr>
          <a:lstStyle/>
          <a:p>
            <a:pPr algn="ctr"/>
            <a:r>
              <a:rPr lang="en-US" sz="7200" dirty="0">
                <a:solidFill>
                  <a:srgbClr val="F36902"/>
                </a:solidFill>
                <a:latin typeface="Freestyle Script" panose="030804020302050B0404" pitchFamily="66" charset="77"/>
              </a:rPr>
              <a:t>Climate Science and the Carbon Cycle</a:t>
            </a:r>
          </a:p>
          <a:p>
            <a:pPr algn="ctr"/>
            <a:r>
              <a:rPr lang="en-US" sz="7200" dirty="0">
                <a:solidFill>
                  <a:srgbClr val="F36902"/>
                </a:solidFill>
                <a:latin typeface="Freestyle Script" panose="030804020302050B0404" pitchFamily="66" charset="77"/>
              </a:rPr>
              <a:t>Lessons 1 to 3   </a:t>
            </a:r>
          </a:p>
        </p:txBody>
      </p:sp>
      <p:pic>
        <p:nvPicPr>
          <p:cNvPr id="6" name="Picture 5" descr="Text&#10;&#10;Description automatically generated">
            <a:extLst>
              <a:ext uri="{FF2B5EF4-FFF2-40B4-BE49-F238E27FC236}">
                <a16:creationId xmlns:a16="http://schemas.microsoft.com/office/drawing/2014/main" id="{BDB7CFB9-B6DB-BA42-A0E1-12C84ED27013}"/>
              </a:ext>
            </a:extLst>
          </p:cNvPr>
          <p:cNvPicPr>
            <a:picLocks noChangeAspect="1"/>
          </p:cNvPicPr>
          <p:nvPr/>
        </p:nvPicPr>
        <p:blipFill>
          <a:blip r:embed="rId3"/>
          <a:stretch>
            <a:fillRect/>
          </a:stretch>
        </p:blipFill>
        <p:spPr>
          <a:xfrm>
            <a:off x="334781" y="4984631"/>
            <a:ext cx="5096201" cy="1430035"/>
          </a:xfrm>
          <a:prstGeom prst="rect">
            <a:avLst/>
          </a:prstGeom>
        </p:spPr>
      </p:pic>
      <p:pic>
        <p:nvPicPr>
          <p:cNvPr id="9" name="Picture 8" descr="Text&#10;&#10;Description automatically generated">
            <a:extLst>
              <a:ext uri="{FF2B5EF4-FFF2-40B4-BE49-F238E27FC236}">
                <a16:creationId xmlns:a16="http://schemas.microsoft.com/office/drawing/2014/main" id="{ADF21F04-1A50-CC4B-9B0E-1D3F09E921C7}"/>
              </a:ext>
            </a:extLst>
          </p:cNvPr>
          <p:cNvPicPr>
            <a:picLocks noChangeAspect="1"/>
          </p:cNvPicPr>
          <p:nvPr/>
        </p:nvPicPr>
        <p:blipFill>
          <a:blip r:embed="rId4"/>
          <a:stretch>
            <a:fillRect/>
          </a:stretch>
        </p:blipFill>
        <p:spPr>
          <a:xfrm>
            <a:off x="8894164" y="5597663"/>
            <a:ext cx="2539140" cy="826228"/>
          </a:xfrm>
          <a:prstGeom prst="rect">
            <a:avLst/>
          </a:prstGeom>
        </p:spPr>
      </p:pic>
    </p:spTree>
    <p:extLst>
      <p:ext uri="{BB962C8B-B14F-4D97-AF65-F5344CB8AC3E}">
        <p14:creationId xmlns:p14="http://schemas.microsoft.com/office/powerpoint/2010/main" val="1005373560"/>
      </p:ext>
    </p:extLst>
  </p:cSld>
  <p:clrMapOvr>
    <a:masterClrMapping/>
  </p:clrMapOvr>
  <mc:AlternateContent xmlns:mc="http://schemas.openxmlformats.org/markup-compatibility/2006" xmlns:p14="http://schemas.microsoft.com/office/powerpoint/2010/main">
    <mc:Choice Requires="p14">
      <p:transition spd="slow" p14:dur="2000" advTm="24803"/>
    </mc:Choice>
    <mc:Fallback xmlns="">
      <p:transition spd="slow" advTm="24803"/>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B8CAE-9BBA-88FA-A9F4-9A9764A705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667B88-E304-D153-8698-99C15D4BCE4B}"/>
              </a:ext>
            </a:extLst>
          </p:cNvPr>
          <p:cNvSpPr>
            <a:spLocks noGrp="1"/>
          </p:cNvSpPr>
          <p:nvPr>
            <p:ph type="title"/>
          </p:nvPr>
        </p:nvSpPr>
        <p:spPr>
          <a:xfrm>
            <a:off x="838200" y="365125"/>
            <a:ext cx="10515600" cy="1077912"/>
          </a:xfrm>
        </p:spPr>
        <p:txBody>
          <a:bodyPr>
            <a:noAutofit/>
          </a:bodyPr>
          <a:lstStyle/>
          <a:p>
            <a:r>
              <a:rPr lang="en-AU" b="1" dirty="0">
                <a:solidFill>
                  <a:srgbClr val="0070C0"/>
                </a:solidFill>
              </a:rPr>
              <a:t>Black body radiation simulator - Planck radiation</a:t>
            </a:r>
            <a:endParaRPr lang="en-US" b="1" dirty="0">
              <a:solidFill>
                <a:srgbClr val="0070C0"/>
              </a:solidFill>
            </a:endParaRPr>
          </a:p>
        </p:txBody>
      </p:sp>
      <p:sp>
        <p:nvSpPr>
          <p:cNvPr id="3" name="Content Placeholder 2">
            <a:extLst>
              <a:ext uri="{FF2B5EF4-FFF2-40B4-BE49-F238E27FC236}">
                <a16:creationId xmlns:a16="http://schemas.microsoft.com/office/drawing/2014/main" id="{33E1C681-658A-C138-06B7-F0BBD8C5415B}"/>
              </a:ext>
            </a:extLst>
          </p:cNvPr>
          <p:cNvSpPr>
            <a:spLocks noGrp="1"/>
          </p:cNvSpPr>
          <p:nvPr>
            <p:ph idx="1"/>
          </p:nvPr>
        </p:nvSpPr>
        <p:spPr>
          <a:xfrm>
            <a:off x="838199" y="1578279"/>
            <a:ext cx="5105401" cy="4598684"/>
          </a:xfrm>
        </p:spPr>
        <p:txBody>
          <a:bodyPr>
            <a:normAutofit fontScale="40000" lnSpcReduction="20000"/>
          </a:bodyPr>
          <a:lstStyle/>
          <a:p>
            <a:pPr>
              <a:lnSpc>
                <a:spcPct val="100000"/>
              </a:lnSpc>
            </a:pPr>
            <a:r>
              <a:rPr lang="en-AU" sz="7000" dirty="0">
                <a:latin typeface="+mj-lt"/>
              </a:rPr>
              <a:t>y-axis is intensity</a:t>
            </a:r>
          </a:p>
          <a:p>
            <a:pPr>
              <a:lnSpc>
                <a:spcPct val="100000"/>
              </a:lnSpc>
            </a:pPr>
            <a:r>
              <a:rPr lang="en-AU" sz="7000" dirty="0">
                <a:latin typeface="+mj-lt"/>
              </a:rPr>
              <a:t>x-axis is wavelength, but sometimes it is graphed with frequency. </a:t>
            </a:r>
          </a:p>
          <a:p>
            <a:pPr>
              <a:lnSpc>
                <a:spcPct val="100000"/>
              </a:lnSpc>
            </a:pPr>
            <a:r>
              <a:rPr lang="en-AU" sz="7000" dirty="0">
                <a:latin typeface="+mj-lt"/>
              </a:rPr>
              <a:t>Because frequency depends inversely on wavelength, and because energy is proportional to frequency (E=hf) a frequency graph has highest energy on the right but a wavelength graph has highest energy on the left.</a:t>
            </a:r>
            <a:endParaRPr lang="en-US" sz="7000" dirty="0">
              <a:latin typeface="+mj-lt"/>
            </a:endParaRPr>
          </a:p>
          <a:p>
            <a:pPr marL="0" indent="0">
              <a:lnSpc>
                <a:spcPct val="100000"/>
              </a:lnSpc>
              <a:buNone/>
            </a:pPr>
            <a:endParaRPr lang="en-US" sz="3600" dirty="0">
              <a:latin typeface="+mj-lt"/>
            </a:endParaRPr>
          </a:p>
          <a:p>
            <a:pPr marL="0" indent="0">
              <a:lnSpc>
                <a:spcPct val="100000"/>
              </a:lnSpc>
              <a:buNone/>
            </a:pPr>
            <a:endParaRPr lang="en-US" sz="3600" dirty="0">
              <a:latin typeface="+mj-lt"/>
            </a:endParaRPr>
          </a:p>
          <a:p>
            <a:pPr marL="0" indent="0">
              <a:lnSpc>
                <a:spcPct val="100000"/>
              </a:lnSpc>
              <a:buNone/>
            </a:pPr>
            <a:endParaRPr lang="en-US" sz="3600" dirty="0">
              <a:latin typeface="+mj-lt"/>
            </a:endParaRPr>
          </a:p>
          <a:p>
            <a:pPr marL="0" indent="0">
              <a:lnSpc>
                <a:spcPct val="100000"/>
              </a:lnSpc>
              <a:buNone/>
            </a:pPr>
            <a:endParaRPr lang="en-US" sz="3600" dirty="0">
              <a:latin typeface="+mj-lt"/>
            </a:endParaRPr>
          </a:p>
          <a:p>
            <a:pPr marL="0" indent="0">
              <a:lnSpc>
                <a:spcPct val="100000"/>
              </a:lnSpc>
              <a:buNone/>
            </a:pPr>
            <a:endParaRPr lang="en-US" sz="3600" dirty="0">
              <a:latin typeface="+mj-lt"/>
            </a:endParaRPr>
          </a:p>
          <a:p>
            <a:pPr marL="0" indent="0">
              <a:lnSpc>
                <a:spcPct val="150000"/>
              </a:lnSpc>
              <a:buNone/>
            </a:pPr>
            <a:endParaRPr lang="en-US" dirty="0"/>
          </a:p>
        </p:txBody>
      </p:sp>
      <p:sp>
        <p:nvSpPr>
          <p:cNvPr id="4" name="AutoShape 2" descr="How to Think About Relativity's Concept of Space-Time | Quanta Magazine">
            <a:extLst>
              <a:ext uri="{FF2B5EF4-FFF2-40B4-BE49-F238E27FC236}">
                <a16:creationId xmlns:a16="http://schemas.microsoft.com/office/drawing/2014/main" id="{A3EB359F-AF91-C81D-203B-52B08CD2D0E2}"/>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E5D24128-5EC1-F481-E99F-8C628390E3A7}"/>
              </a:ext>
            </a:extLst>
          </p:cNvPr>
          <p:cNvPicPr/>
          <p:nvPr/>
        </p:nvPicPr>
        <p:blipFill>
          <a:blip r:embed="rId2"/>
          <a:stretch>
            <a:fillRect/>
          </a:stretch>
        </p:blipFill>
        <p:spPr>
          <a:xfrm>
            <a:off x="838200" y="5930583"/>
            <a:ext cx="2171700" cy="492760"/>
          </a:xfrm>
          <a:prstGeom prst="rect">
            <a:avLst/>
          </a:prstGeom>
        </p:spPr>
      </p:pic>
      <p:sp>
        <p:nvSpPr>
          <p:cNvPr id="9" name="TextBox 8">
            <a:extLst>
              <a:ext uri="{FF2B5EF4-FFF2-40B4-BE49-F238E27FC236}">
                <a16:creationId xmlns:a16="http://schemas.microsoft.com/office/drawing/2014/main" id="{8FFB16FD-3AE9-0A41-128E-BF250AA595DA}"/>
              </a:ext>
            </a:extLst>
          </p:cNvPr>
          <p:cNvSpPr txBox="1"/>
          <p:nvPr/>
        </p:nvSpPr>
        <p:spPr>
          <a:xfrm>
            <a:off x="6591822" y="5602885"/>
            <a:ext cx="4659869" cy="461665"/>
          </a:xfrm>
          <a:prstGeom prst="rect">
            <a:avLst/>
          </a:prstGeom>
          <a:noFill/>
        </p:spPr>
        <p:txBody>
          <a:bodyPr wrap="square">
            <a:spAutoFit/>
          </a:bodyPr>
          <a:lstStyle/>
          <a:p>
            <a:r>
              <a:rPr lang="en-AU" sz="1200" dirty="0">
                <a:latin typeface="+mj-lt"/>
              </a:rPr>
              <a:t>By Darth Kule - Own work, Public Domain, https://commons.wikimedia.org/w/index.php?curid=10555337</a:t>
            </a:r>
          </a:p>
        </p:txBody>
      </p:sp>
      <p:pic>
        <p:nvPicPr>
          <p:cNvPr id="11" name="Picture 10" descr="A graph of a diagram&#10;&#10;AI-generated content may be incorrect.">
            <a:extLst>
              <a:ext uri="{FF2B5EF4-FFF2-40B4-BE49-F238E27FC236}">
                <a16:creationId xmlns:a16="http://schemas.microsoft.com/office/drawing/2014/main" id="{B905FE41-BF75-C225-330C-625BAAC4E6A2}"/>
              </a:ext>
            </a:extLst>
          </p:cNvPr>
          <p:cNvPicPr>
            <a:picLocks noChangeAspect="1"/>
          </p:cNvPicPr>
          <p:nvPr/>
        </p:nvPicPr>
        <p:blipFill>
          <a:blip r:embed="rId3"/>
          <a:stretch>
            <a:fillRect/>
          </a:stretch>
        </p:blipFill>
        <p:spPr>
          <a:xfrm>
            <a:off x="6248402" y="1509430"/>
            <a:ext cx="4882071" cy="3980765"/>
          </a:xfrm>
          <a:prstGeom prst="rect">
            <a:avLst/>
          </a:prstGeom>
        </p:spPr>
      </p:pic>
    </p:spTree>
    <p:extLst>
      <p:ext uri="{BB962C8B-B14F-4D97-AF65-F5344CB8AC3E}">
        <p14:creationId xmlns:p14="http://schemas.microsoft.com/office/powerpoint/2010/main" val="19981694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982E82-1869-AE7F-E478-9D75A8F56A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CAAF4A-608F-962A-1E36-8E552E21C983}"/>
              </a:ext>
            </a:extLst>
          </p:cNvPr>
          <p:cNvSpPr>
            <a:spLocks noGrp="1"/>
          </p:cNvSpPr>
          <p:nvPr>
            <p:ph type="title"/>
          </p:nvPr>
        </p:nvSpPr>
        <p:spPr>
          <a:xfrm>
            <a:off x="838200" y="365125"/>
            <a:ext cx="10515600" cy="1077912"/>
          </a:xfrm>
        </p:spPr>
        <p:txBody>
          <a:bodyPr>
            <a:normAutofit/>
          </a:bodyPr>
          <a:lstStyle/>
          <a:p>
            <a:r>
              <a:rPr lang="en-US" b="1" dirty="0">
                <a:solidFill>
                  <a:srgbClr val="0070C0"/>
                </a:solidFill>
              </a:rPr>
              <a:t>The solar spectrum</a:t>
            </a:r>
          </a:p>
        </p:txBody>
      </p:sp>
      <p:sp>
        <p:nvSpPr>
          <p:cNvPr id="4" name="AutoShape 2" descr="How to Think About Relativity's Concept of Space-Time | Quanta Magazine">
            <a:extLst>
              <a:ext uri="{FF2B5EF4-FFF2-40B4-BE49-F238E27FC236}">
                <a16:creationId xmlns:a16="http://schemas.microsoft.com/office/drawing/2014/main" id="{691720C9-C795-1B7E-2330-F39DDAC80A16}"/>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3336C0C0-6255-D1FC-3101-91344430B266}"/>
              </a:ext>
            </a:extLst>
          </p:cNvPr>
          <p:cNvPicPr/>
          <p:nvPr/>
        </p:nvPicPr>
        <p:blipFill>
          <a:blip r:embed="rId2"/>
          <a:stretch>
            <a:fillRect/>
          </a:stretch>
        </p:blipFill>
        <p:spPr>
          <a:xfrm>
            <a:off x="838200" y="5930583"/>
            <a:ext cx="2171700" cy="492760"/>
          </a:xfrm>
          <a:prstGeom prst="rect">
            <a:avLst/>
          </a:prstGeom>
        </p:spPr>
      </p:pic>
      <p:pic>
        <p:nvPicPr>
          <p:cNvPr id="6" name="Picture 5" descr="A diagram of a solar radiation spectrum&#10;&#10;Description automatically generated">
            <a:extLst>
              <a:ext uri="{FF2B5EF4-FFF2-40B4-BE49-F238E27FC236}">
                <a16:creationId xmlns:a16="http://schemas.microsoft.com/office/drawing/2014/main" id="{71EB2FF3-60B8-7D26-B793-C635CAA214A0}"/>
              </a:ext>
            </a:extLst>
          </p:cNvPr>
          <p:cNvPicPr>
            <a:picLocks noChangeAspect="1"/>
          </p:cNvPicPr>
          <p:nvPr/>
        </p:nvPicPr>
        <p:blipFill rotWithShape="1">
          <a:blip r:embed="rId3">
            <a:extLst>
              <a:ext uri="{28A0092B-C50C-407E-A947-70E740481C1C}">
                <a14:useLocalDpi xmlns:a14="http://schemas.microsoft.com/office/drawing/2010/main" val="0"/>
              </a:ext>
            </a:extLst>
          </a:blip>
          <a:srcRect b="7594"/>
          <a:stretch/>
        </p:blipFill>
        <p:spPr>
          <a:xfrm>
            <a:off x="5826961" y="2166245"/>
            <a:ext cx="5526839" cy="2525509"/>
          </a:xfrm>
          <a:prstGeom prst="rect">
            <a:avLst/>
          </a:prstGeom>
        </p:spPr>
      </p:pic>
      <p:sp>
        <p:nvSpPr>
          <p:cNvPr id="9" name="Content Placeholder 8">
            <a:extLst>
              <a:ext uri="{FF2B5EF4-FFF2-40B4-BE49-F238E27FC236}">
                <a16:creationId xmlns:a16="http://schemas.microsoft.com/office/drawing/2014/main" id="{59EAC20F-A311-C5BC-A98D-01CADAF42F19}"/>
              </a:ext>
            </a:extLst>
          </p:cNvPr>
          <p:cNvSpPr>
            <a:spLocks noGrp="1"/>
          </p:cNvSpPr>
          <p:nvPr>
            <p:ph idx="1"/>
          </p:nvPr>
        </p:nvSpPr>
        <p:spPr>
          <a:xfrm>
            <a:off x="838200" y="1253330"/>
            <a:ext cx="10612120" cy="4351338"/>
          </a:xfrm>
        </p:spPr>
        <p:txBody>
          <a:bodyPr/>
          <a:lstStyle/>
          <a:p>
            <a:pPr marL="0" lvl="0" indent="0">
              <a:buNone/>
            </a:pPr>
            <a:r>
              <a:rPr lang="en-AU" dirty="0">
                <a:latin typeface="+mj-lt"/>
              </a:rPr>
              <a:t>Solar radiation intensity varies for different wavelength photons across the photon spectrum</a:t>
            </a:r>
          </a:p>
          <a:p>
            <a:pPr marL="538163" lvl="0" indent="-538163"/>
            <a:r>
              <a:rPr lang="en-AU" dirty="0">
                <a:latin typeface="+mj-lt"/>
              </a:rPr>
              <a:t>about 7% are ultraviolet</a:t>
            </a:r>
            <a:br>
              <a:rPr lang="en-AU" dirty="0">
                <a:latin typeface="+mj-lt"/>
              </a:rPr>
            </a:br>
            <a:r>
              <a:rPr lang="en-AU" dirty="0">
                <a:latin typeface="+mj-lt"/>
              </a:rPr>
              <a:t>photons, burns us</a:t>
            </a:r>
          </a:p>
          <a:p>
            <a:pPr marL="538163" lvl="0" indent="-538163"/>
            <a:r>
              <a:rPr lang="en-AU" dirty="0">
                <a:latin typeface="+mj-lt"/>
              </a:rPr>
              <a:t>44% are visible photons</a:t>
            </a:r>
            <a:br>
              <a:rPr lang="en-AU" dirty="0">
                <a:latin typeface="+mj-lt"/>
              </a:rPr>
            </a:br>
            <a:r>
              <a:rPr lang="en-AU" dirty="0">
                <a:latin typeface="+mj-lt"/>
              </a:rPr>
              <a:t>we can see.</a:t>
            </a:r>
          </a:p>
          <a:p>
            <a:pPr marL="538163" lvl="0" indent="-538163"/>
            <a:r>
              <a:rPr lang="en-AU" dirty="0">
                <a:latin typeface="+mj-lt"/>
              </a:rPr>
              <a:t>48% are the infrared </a:t>
            </a:r>
            <a:br>
              <a:rPr lang="en-AU" dirty="0">
                <a:latin typeface="+mj-lt"/>
              </a:rPr>
            </a:br>
            <a:r>
              <a:rPr lang="en-AU" dirty="0">
                <a:latin typeface="+mj-lt"/>
              </a:rPr>
              <a:t>photons we can feel.</a:t>
            </a:r>
          </a:p>
          <a:p>
            <a:pPr marL="538163" lvl="0" indent="-538163"/>
            <a:r>
              <a:rPr lang="en-AU" dirty="0">
                <a:latin typeface="+mj-lt"/>
              </a:rPr>
              <a:t>about 1% are other radiation.</a:t>
            </a:r>
          </a:p>
          <a:p>
            <a:endParaRPr lang="en-AU" dirty="0"/>
          </a:p>
        </p:txBody>
      </p:sp>
    </p:spTree>
    <p:extLst>
      <p:ext uri="{BB962C8B-B14F-4D97-AF65-F5344CB8AC3E}">
        <p14:creationId xmlns:p14="http://schemas.microsoft.com/office/powerpoint/2010/main" val="2879719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941F3-CE67-0176-ADA5-7985ACEF4A63}"/>
              </a:ext>
            </a:extLst>
          </p:cNvPr>
          <p:cNvSpPr>
            <a:spLocks noGrp="1"/>
          </p:cNvSpPr>
          <p:nvPr>
            <p:ph type="title"/>
          </p:nvPr>
        </p:nvSpPr>
        <p:spPr/>
        <p:txBody>
          <a:bodyPr/>
          <a:lstStyle/>
          <a:p>
            <a:r>
              <a:rPr lang="en-AU" sz="4800" b="1" dirty="0">
                <a:solidFill>
                  <a:srgbClr val="0070C0"/>
                </a:solidFill>
              </a:rPr>
              <a:t>Black body radiation simulator</a:t>
            </a:r>
          </a:p>
        </p:txBody>
      </p:sp>
      <p:sp>
        <p:nvSpPr>
          <p:cNvPr id="3" name="Content Placeholder 2">
            <a:extLst>
              <a:ext uri="{FF2B5EF4-FFF2-40B4-BE49-F238E27FC236}">
                <a16:creationId xmlns:a16="http://schemas.microsoft.com/office/drawing/2014/main" id="{4044C175-8586-1F9C-A153-8D29F8EAD840}"/>
              </a:ext>
            </a:extLst>
          </p:cNvPr>
          <p:cNvSpPr>
            <a:spLocks noGrp="1"/>
          </p:cNvSpPr>
          <p:nvPr>
            <p:ph idx="1"/>
          </p:nvPr>
        </p:nvSpPr>
        <p:spPr>
          <a:xfrm>
            <a:off x="838200" y="1493520"/>
            <a:ext cx="10515600" cy="4683443"/>
          </a:xfrm>
        </p:spPr>
        <p:txBody>
          <a:bodyPr/>
          <a:lstStyle/>
          <a:p>
            <a:pPr marL="0" indent="0">
              <a:buNone/>
            </a:pPr>
            <a:endParaRPr lang="en-AU" dirty="0"/>
          </a:p>
          <a:p>
            <a:endParaRPr lang="en-AU" dirty="0"/>
          </a:p>
          <a:p>
            <a:endParaRPr lang="en-AU" dirty="0"/>
          </a:p>
          <a:p>
            <a:endParaRPr lang="en-AU" dirty="0"/>
          </a:p>
          <a:p>
            <a:endParaRPr lang="en-AU" dirty="0"/>
          </a:p>
          <a:p>
            <a:endParaRPr lang="en-AU" dirty="0"/>
          </a:p>
          <a:p>
            <a:endParaRPr lang="en-AU" dirty="0"/>
          </a:p>
          <a:p>
            <a:pPr marL="0" indent="0">
              <a:buNone/>
            </a:pPr>
            <a:endParaRPr lang="en-AU" dirty="0"/>
          </a:p>
          <a:p>
            <a:endParaRPr lang="en-AU" dirty="0"/>
          </a:p>
        </p:txBody>
      </p:sp>
      <p:pic>
        <p:nvPicPr>
          <p:cNvPr id="5" name="Picture 4" descr="A screen shot of a graph&#10;&#10;AI-generated content may be incorrect.">
            <a:extLst>
              <a:ext uri="{FF2B5EF4-FFF2-40B4-BE49-F238E27FC236}">
                <a16:creationId xmlns:a16="http://schemas.microsoft.com/office/drawing/2014/main" id="{C10C66C2-1437-81F2-C988-493B8CA22D82}"/>
              </a:ext>
            </a:extLst>
          </p:cNvPr>
          <p:cNvPicPr>
            <a:picLocks noChangeAspect="1"/>
          </p:cNvPicPr>
          <p:nvPr/>
        </p:nvPicPr>
        <p:blipFill>
          <a:blip r:embed="rId2"/>
          <a:stretch>
            <a:fillRect/>
          </a:stretch>
        </p:blipFill>
        <p:spPr>
          <a:xfrm>
            <a:off x="1614844" y="1478900"/>
            <a:ext cx="8733115" cy="4873391"/>
          </a:xfrm>
          <a:prstGeom prst="rect">
            <a:avLst/>
          </a:prstGeom>
        </p:spPr>
      </p:pic>
    </p:spTree>
    <p:extLst>
      <p:ext uri="{BB962C8B-B14F-4D97-AF65-F5344CB8AC3E}">
        <p14:creationId xmlns:p14="http://schemas.microsoft.com/office/powerpoint/2010/main" val="2911628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Black Starry Sky Background Images | Free Photos, PNG ...">
            <a:extLst>
              <a:ext uri="{FF2B5EF4-FFF2-40B4-BE49-F238E27FC236}">
                <a16:creationId xmlns:a16="http://schemas.microsoft.com/office/drawing/2014/main" id="{1E3638B4-D8B0-B911-2889-E721455BDF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0" y="0"/>
            <a:ext cx="12192001" cy="812292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A9BAE1EC-DACD-CCAA-6DB6-BBCC144ACF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93557" y="2594030"/>
            <a:ext cx="1868805" cy="186880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0AFCBBF-1BAC-CA06-4E39-1BDF5A878512}"/>
              </a:ext>
            </a:extLst>
          </p:cNvPr>
          <p:cNvSpPr>
            <a:spLocks noGrp="1"/>
          </p:cNvSpPr>
          <p:nvPr>
            <p:ph type="title"/>
          </p:nvPr>
        </p:nvSpPr>
        <p:spPr>
          <a:xfrm>
            <a:off x="838200" y="365125"/>
            <a:ext cx="4701520" cy="601033"/>
          </a:xfrm>
          <a:solidFill>
            <a:schemeClr val="bg1"/>
          </a:solidFill>
        </p:spPr>
        <p:txBody>
          <a:bodyPr>
            <a:normAutofit fontScale="90000"/>
          </a:bodyPr>
          <a:lstStyle/>
          <a:p>
            <a:r>
              <a:rPr lang="en-AU" b="1" dirty="0">
                <a:solidFill>
                  <a:srgbClr val="0070C0"/>
                </a:solidFill>
              </a:rPr>
              <a:t>Earth’ energy balance</a:t>
            </a:r>
          </a:p>
        </p:txBody>
      </p:sp>
      <p:pic>
        <p:nvPicPr>
          <p:cNvPr id="4" name="Picture 3">
            <a:extLst>
              <a:ext uri="{FF2B5EF4-FFF2-40B4-BE49-F238E27FC236}">
                <a16:creationId xmlns:a16="http://schemas.microsoft.com/office/drawing/2014/main" id="{00F7DFFA-EBF0-B55C-3A4A-2D386D125139}"/>
              </a:ext>
            </a:extLst>
          </p:cNvPr>
          <p:cNvPicPr>
            <a:picLocks noChangeAspect="1"/>
          </p:cNvPicPr>
          <p:nvPr/>
        </p:nvPicPr>
        <p:blipFill rotWithShape="1">
          <a:blip r:embed="rId5"/>
          <a:srcRect l="58607"/>
          <a:stretch/>
        </p:blipFill>
        <p:spPr>
          <a:xfrm>
            <a:off x="-3886" y="1608044"/>
            <a:ext cx="1571759" cy="3678470"/>
          </a:xfrm>
          <a:prstGeom prst="rect">
            <a:avLst/>
          </a:prstGeom>
        </p:spPr>
      </p:pic>
      <p:sp>
        <p:nvSpPr>
          <p:cNvPr id="5" name="Subtitle 2">
            <a:extLst>
              <a:ext uri="{FF2B5EF4-FFF2-40B4-BE49-F238E27FC236}">
                <a16:creationId xmlns:a16="http://schemas.microsoft.com/office/drawing/2014/main" id="{19E7AF82-18A9-B8C1-BB68-64D379404F52}"/>
              </a:ext>
            </a:extLst>
          </p:cNvPr>
          <p:cNvSpPr txBox="1">
            <a:spLocks/>
          </p:cNvSpPr>
          <p:nvPr/>
        </p:nvSpPr>
        <p:spPr>
          <a:xfrm>
            <a:off x="1567873" y="1936649"/>
            <a:ext cx="7133978" cy="2734417"/>
          </a:xfrm>
          <a:prstGeom prst="rect">
            <a:avLst/>
          </a:prstGeom>
          <a:solidFill>
            <a:schemeClr val="tx1"/>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3200" b="1" dirty="0">
              <a:solidFill>
                <a:schemeClr val="bg1"/>
              </a:solidFill>
            </a:endParaRPr>
          </a:p>
          <a:p>
            <a:pPr marL="0" indent="0">
              <a:buNone/>
            </a:pPr>
            <a:r>
              <a:rPr lang="en-US" sz="4400" b="1" dirty="0">
                <a:solidFill>
                  <a:srgbClr val="FFFF00"/>
                </a:solidFill>
              </a:rPr>
              <a:t>Sun continuously</a:t>
            </a:r>
          </a:p>
          <a:p>
            <a:pPr marL="0" indent="0">
              <a:buNone/>
            </a:pPr>
            <a:r>
              <a:rPr lang="en-US" sz="4400" b="1" dirty="0">
                <a:solidFill>
                  <a:srgbClr val="FFFF00"/>
                </a:solidFill>
              </a:rPr>
              <a:t>heats one side</a:t>
            </a:r>
          </a:p>
          <a:p>
            <a:pPr marL="0" indent="0">
              <a:buNone/>
            </a:pPr>
            <a:r>
              <a:rPr lang="en-US" sz="4400" b="1" dirty="0">
                <a:solidFill>
                  <a:srgbClr val="FFFF00"/>
                </a:solidFill>
              </a:rPr>
              <a:t>of Earth</a:t>
            </a:r>
          </a:p>
        </p:txBody>
      </p:sp>
      <p:sp>
        <p:nvSpPr>
          <p:cNvPr id="6" name="Subtitle 2">
            <a:extLst>
              <a:ext uri="{FF2B5EF4-FFF2-40B4-BE49-F238E27FC236}">
                <a16:creationId xmlns:a16="http://schemas.microsoft.com/office/drawing/2014/main" id="{94CA455F-3B24-534C-AD9C-06631C9672C5}"/>
              </a:ext>
            </a:extLst>
          </p:cNvPr>
          <p:cNvSpPr txBox="1">
            <a:spLocks/>
          </p:cNvSpPr>
          <p:nvPr/>
        </p:nvSpPr>
        <p:spPr>
          <a:xfrm rot="20629792">
            <a:off x="7992722" y="546455"/>
            <a:ext cx="3432627" cy="1267097"/>
          </a:xfrm>
          <a:prstGeom prst="rect">
            <a:avLst/>
          </a:prstGeom>
          <a:solidFill>
            <a:schemeClr val="tx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4400" b="1" dirty="0">
                <a:solidFill>
                  <a:srgbClr val="CD0000"/>
                </a:solidFill>
              </a:rPr>
              <a:t>Heat cooling the Earth</a:t>
            </a:r>
          </a:p>
        </p:txBody>
      </p:sp>
      <p:sp>
        <p:nvSpPr>
          <p:cNvPr id="7" name="Arrow: Right 6">
            <a:extLst>
              <a:ext uri="{FF2B5EF4-FFF2-40B4-BE49-F238E27FC236}">
                <a16:creationId xmlns:a16="http://schemas.microsoft.com/office/drawing/2014/main" id="{9F880223-D242-2A55-4297-1CFB2374671F}"/>
              </a:ext>
            </a:extLst>
          </p:cNvPr>
          <p:cNvSpPr/>
          <p:nvPr/>
        </p:nvSpPr>
        <p:spPr>
          <a:xfrm>
            <a:off x="5181600" y="3046457"/>
            <a:ext cx="3649705" cy="896893"/>
          </a:xfrm>
          <a:prstGeom prst="rightArrow">
            <a:avLst/>
          </a:prstGeom>
          <a:solidFill>
            <a:srgbClr val="FFAD19"/>
          </a:solidFill>
          <a:ln>
            <a:solidFill>
              <a:srgbClr val="EE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9" name="Arrow: Down 38">
            <a:extLst>
              <a:ext uri="{FF2B5EF4-FFF2-40B4-BE49-F238E27FC236}">
                <a16:creationId xmlns:a16="http://schemas.microsoft.com/office/drawing/2014/main" id="{7BD09393-DEAD-9436-6399-8D78F5C0B82F}"/>
              </a:ext>
            </a:extLst>
          </p:cNvPr>
          <p:cNvSpPr/>
          <p:nvPr/>
        </p:nvSpPr>
        <p:spPr>
          <a:xfrm>
            <a:off x="10420350" y="4496285"/>
            <a:ext cx="323850" cy="405898"/>
          </a:xfrm>
          <a:prstGeom prst="down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rgbClr val="FF0000"/>
              </a:solidFill>
            </a:endParaRPr>
          </a:p>
        </p:txBody>
      </p:sp>
      <p:sp>
        <p:nvSpPr>
          <p:cNvPr id="41" name="Arrow: Down 40">
            <a:extLst>
              <a:ext uri="{FF2B5EF4-FFF2-40B4-BE49-F238E27FC236}">
                <a16:creationId xmlns:a16="http://schemas.microsoft.com/office/drawing/2014/main" id="{96EE8DA1-14D9-7087-B69C-365FDE00ACBB}"/>
              </a:ext>
            </a:extLst>
          </p:cNvPr>
          <p:cNvSpPr/>
          <p:nvPr/>
        </p:nvSpPr>
        <p:spPr>
          <a:xfrm rot="10800000">
            <a:off x="10319327" y="2154682"/>
            <a:ext cx="323850" cy="405898"/>
          </a:xfrm>
          <a:prstGeom prst="down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rgbClr val="FF0000"/>
              </a:solidFill>
            </a:endParaRPr>
          </a:p>
        </p:txBody>
      </p:sp>
      <p:sp>
        <p:nvSpPr>
          <p:cNvPr id="44" name="Arrow: Down 43">
            <a:extLst>
              <a:ext uri="{FF2B5EF4-FFF2-40B4-BE49-F238E27FC236}">
                <a16:creationId xmlns:a16="http://schemas.microsoft.com/office/drawing/2014/main" id="{7B597C60-C31F-E3C5-A2F5-95E6F9C98974}"/>
              </a:ext>
            </a:extLst>
          </p:cNvPr>
          <p:cNvSpPr/>
          <p:nvPr/>
        </p:nvSpPr>
        <p:spPr>
          <a:xfrm rot="5400000">
            <a:off x="9244930" y="3313624"/>
            <a:ext cx="323850" cy="405898"/>
          </a:xfrm>
          <a:prstGeom prst="down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rgbClr val="FF0000"/>
              </a:solidFill>
            </a:endParaRPr>
          </a:p>
        </p:txBody>
      </p:sp>
      <p:sp>
        <p:nvSpPr>
          <p:cNvPr id="53" name="Arrow: Down 52">
            <a:extLst>
              <a:ext uri="{FF2B5EF4-FFF2-40B4-BE49-F238E27FC236}">
                <a16:creationId xmlns:a16="http://schemas.microsoft.com/office/drawing/2014/main" id="{F99267AC-7CB0-56BF-3F56-A2420177118B}"/>
              </a:ext>
            </a:extLst>
          </p:cNvPr>
          <p:cNvSpPr/>
          <p:nvPr/>
        </p:nvSpPr>
        <p:spPr>
          <a:xfrm rot="16200000">
            <a:off x="11419588" y="3304403"/>
            <a:ext cx="323850" cy="405898"/>
          </a:xfrm>
          <a:prstGeom prst="down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rgbClr val="FF0000"/>
              </a:solidFill>
            </a:endParaRPr>
          </a:p>
        </p:txBody>
      </p:sp>
      <p:sp>
        <p:nvSpPr>
          <p:cNvPr id="55" name="Arrow: Down 54">
            <a:extLst>
              <a:ext uri="{FF2B5EF4-FFF2-40B4-BE49-F238E27FC236}">
                <a16:creationId xmlns:a16="http://schemas.microsoft.com/office/drawing/2014/main" id="{3E50E66A-17F7-8013-1560-E219E2118A5E}"/>
              </a:ext>
            </a:extLst>
          </p:cNvPr>
          <p:cNvSpPr/>
          <p:nvPr/>
        </p:nvSpPr>
        <p:spPr>
          <a:xfrm rot="18667588">
            <a:off x="11168365" y="4107329"/>
            <a:ext cx="323850" cy="405898"/>
          </a:xfrm>
          <a:prstGeom prst="down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rgbClr val="FF0000"/>
              </a:solidFill>
            </a:endParaRPr>
          </a:p>
        </p:txBody>
      </p:sp>
      <p:sp>
        <p:nvSpPr>
          <p:cNvPr id="61" name="Arrow: Down 60">
            <a:extLst>
              <a:ext uri="{FF2B5EF4-FFF2-40B4-BE49-F238E27FC236}">
                <a16:creationId xmlns:a16="http://schemas.microsoft.com/office/drawing/2014/main" id="{11398BF0-F0CB-55BA-0726-1A4C0F091C89}"/>
              </a:ext>
            </a:extLst>
          </p:cNvPr>
          <p:cNvSpPr/>
          <p:nvPr/>
        </p:nvSpPr>
        <p:spPr>
          <a:xfrm rot="8089125">
            <a:off x="9599769" y="2518506"/>
            <a:ext cx="323850" cy="405898"/>
          </a:xfrm>
          <a:prstGeom prst="down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rgbClr val="FF0000"/>
              </a:solidFill>
            </a:endParaRPr>
          </a:p>
        </p:txBody>
      </p:sp>
      <p:sp>
        <p:nvSpPr>
          <p:cNvPr id="62" name="Arrow: Down 61">
            <a:extLst>
              <a:ext uri="{FF2B5EF4-FFF2-40B4-BE49-F238E27FC236}">
                <a16:creationId xmlns:a16="http://schemas.microsoft.com/office/drawing/2014/main" id="{5C1D5E4C-573B-74C4-E528-0972434B7B78}"/>
              </a:ext>
            </a:extLst>
          </p:cNvPr>
          <p:cNvSpPr/>
          <p:nvPr/>
        </p:nvSpPr>
        <p:spPr>
          <a:xfrm rot="13174808">
            <a:off x="11121045" y="2497340"/>
            <a:ext cx="323850" cy="405898"/>
          </a:xfrm>
          <a:prstGeom prst="down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rgbClr val="FF0000"/>
              </a:solidFill>
            </a:endParaRPr>
          </a:p>
        </p:txBody>
      </p:sp>
      <p:sp>
        <p:nvSpPr>
          <p:cNvPr id="63" name="Arrow: Down 62">
            <a:extLst>
              <a:ext uri="{FF2B5EF4-FFF2-40B4-BE49-F238E27FC236}">
                <a16:creationId xmlns:a16="http://schemas.microsoft.com/office/drawing/2014/main" id="{6B486D60-E527-E896-A086-BEE0AC881936}"/>
              </a:ext>
            </a:extLst>
          </p:cNvPr>
          <p:cNvSpPr/>
          <p:nvPr/>
        </p:nvSpPr>
        <p:spPr>
          <a:xfrm rot="2382680">
            <a:off x="9603632" y="4075209"/>
            <a:ext cx="323850" cy="405898"/>
          </a:xfrm>
          <a:prstGeom prst="down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rgbClr val="FF0000"/>
              </a:solidFill>
            </a:endParaRPr>
          </a:p>
        </p:txBody>
      </p:sp>
      <p:pic>
        <p:nvPicPr>
          <p:cNvPr id="8" name="Picture 7">
            <a:extLst>
              <a:ext uri="{FF2B5EF4-FFF2-40B4-BE49-F238E27FC236}">
                <a16:creationId xmlns:a16="http://schemas.microsoft.com/office/drawing/2014/main" id="{D19AFE05-0A94-9708-CCAD-B3D40AA0E9E4}"/>
              </a:ext>
            </a:extLst>
          </p:cNvPr>
          <p:cNvPicPr/>
          <p:nvPr/>
        </p:nvPicPr>
        <p:blipFill>
          <a:blip r:embed="rId6"/>
          <a:stretch>
            <a:fillRect/>
          </a:stretch>
        </p:blipFill>
        <p:spPr>
          <a:xfrm>
            <a:off x="9658350" y="7396479"/>
            <a:ext cx="1931316" cy="398463"/>
          </a:xfrm>
          <a:prstGeom prst="rect">
            <a:avLst/>
          </a:prstGeom>
        </p:spPr>
      </p:pic>
      <p:sp>
        <p:nvSpPr>
          <p:cNvPr id="10" name="Content Placeholder 9">
            <a:extLst>
              <a:ext uri="{FF2B5EF4-FFF2-40B4-BE49-F238E27FC236}">
                <a16:creationId xmlns:a16="http://schemas.microsoft.com/office/drawing/2014/main" id="{D2F0B1C0-2879-93C9-A025-A4643E1B2566}"/>
              </a:ext>
            </a:extLst>
          </p:cNvPr>
          <p:cNvSpPr>
            <a:spLocks noGrp="1"/>
          </p:cNvSpPr>
          <p:nvPr>
            <p:ph idx="1"/>
          </p:nvPr>
        </p:nvSpPr>
        <p:spPr>
          <a:xfrm>
            <a:off x="838200" y="1825625"/>
            <a:ext cx="8528222" cy="4351338"/>
          </a:xfrm>
        </p:spPr>
        <p:txBody>
          <a:bodyPr/>
          <a:lstStyle/>
          <a:p>
            <a:endParaRPr lang="en-AU" dirty="0"/>
          </a:p>
        </p:txBody>
      </p:sp>
    </p:spTree>
    <p:extLst>
      <p:ext uri="{BB962C8B-B14F-4D97-AF65-F5344CB8AC3E}">
        <p14:creationId xmlns:p14="http://schemas.microsoft.com/office/powerpoint/2010/main" val="36082833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5CF6F0-6547-5D04-DFF8-DD0A937AFD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FE210F-66FB-3BD4-8AE0-C9B151DA41EC}"/>
              </a:ext>
            </a:extLst>
          </p:cNvPr>
          <p:cNvSpPr>
            <a:spLocks noGrp="1"/>
          </p:cNvSpPr>
          <p:nvPr>
            <p:ph type="title"/>
          </p:nvPr>
        </p:nvSpPr>
        <p:spPr>
          <a:xfrm>
            <a:off x="838200" y="365125"/>
            <a:ext cx="10515600" cy="1077912"/>
          </a:xfrm>
        </p:spPr>
        <p:txBody>
          <a:bodyPr>
            <a:normAutofit/>
          </a:bodyPr>
          <a:lstStyle/>
          <a:p>
            <a:r>
              <a:rPr lang="en-US" b="1" dirty="0">
                <a:solidFill>
                  <a:srgbClr val="0070C0"/>
                </a:solidFill>
              </a:rPr>
              <a:t>Earth’s incoming and outgoing radiation</a:t>
            </a:r>
          </a:p>
        </p:txBody>
      </p:sp>
      <p:sp>
        <p:nvSpPr>
          <p:cNvPr id="3" name="Content Placeholder 2">
            <a:extLst>
              <a:ext uri="{FF2B5EF4-FFF2-40B4-BE49-F238E27FC236}">
                <a16:creationId xmlns:a16="http://schemas.microsoft.com/office/drawing/2014/main" id="{1104F484-F563-ED32-3CC7-C3DB1FF04CAB}"/>
              </a:ext>
            </a:extLst>
          </p:cNvPr>
          <p:cNvSpPr>
            <a:spLocks noGrp="1"/>
          </p:cNvSpPr>
          <p:nvPr>
            <p:ph idx="1"/>
          </p:nvPr>
        </p:nvSpPr>
        <p:spPr>
          <a:xfrm>
            <a:off x="838199" y="1578279"/>
            <a:ext cx="9411269" cy="4598684"/>
          </a:xfrm>
        </p:spPr>
        <p:txBody>
          <a:bodyPr>
            <a:normAutofit/>
          </a:bodyPr>
          <a:lstStyle/>
          <a:p>
            <a:pPr marL="0" lvl="0" indent="0">
              <a:lnSpc>
                <a:spcPct val="100000"/>
              </a:lnSpc>
              <a:buNone/>
            </a:pPr>
            <a:r>
              <a:rPr lang="en-AU" dirty="0">
                <a:latin typeface="+mj-lt"/>
              </a:rPr>
              <a:t>Graphs of wavelength of incoming photons from the Sun and the outgoing photons from the Earth.</a:t>
            </a:r>
            <a:endParaRPr lang="en-US" sz="3600" dirty="0">
              <a:latin typeface="+mj-lt"/>
            </a:endParaRPr>
          </a:p>
          <a:p>
            <a:pPr marL="0" indent="0">
              <a:lnSpc>
                <a:spcPct val="100000"/>
              </a:lnSpc>
              <a:buNone/>
            </a:pPr>
            <a:endParaRPr lang="en-US" sz="3600" dirty="0">
              <a:latin typeface="+mj-lt"/>
            </a:endParaRPr>
          </a:p>
          <a:p>
            <a:pPr marL="0" indent="0">
              <a:lnSpc>
                <a:spcPct val="100000"/>
              </a:lnSpc>
              <a:buNone/>
            </a:pPr>
            <a:endParaRPr lang="en-US" sz="3600" dirty="0">
              <a:latin typeface="+mj-lt"/>
            </a:endParaRPr>
          </a:p>
          <a:p>
            <a:pPr marL="0" indent="0">
              <a:lnSpc>
                <a:spcPct val="100000"/>
              </a:lnSpc>
              <a:buNone/>
            </a:pPr>
            <a:endParaRPr lang="en-US" sz="3600" dirty="0">
              <a:latin typeface="+mj-lt"/>
            </a:endParaRPr>
          </a:p>
          <a:p>
            <a:pPr marL="0" indent="0">
              <a:lnSpc>
                <a:spcPct val="100000"/>
              </a:lnSpc>
              <a:buNone/>
            </a:pPr>
            <a:endParaRPr lang="en-US" sz="3600" dirty="0">
              <a:latin typeface="+mj-lt"/>
            </a:endParaRPr>
          </a:p>
          <a:p>
            <a:pPr marL="0" indent="0">
              <a:lnSpc>
                <a:spcPct val="150000"/>
              </a:lnSpc>
              <a:buNone/>
            </a:pPr>
            <a:endParaRPr lang="en-US" dirty="0"/>
          </a:p>
        </p:txBody>
      </p:sp>
      <p:sp>
        <p:nvSpPr>
          <p:cNvPr id="4" name="AutoShape 2" descr="How to Think About Relativity's Concept of Space-Time | Quanta Magazine">
            <a:extLst>
              <a:ext uri="{FF2B5EF4-FFF2-40B4-BE49-F238E27FC236}">
                <a16:creationId xmlns:a16="http://schemas.microsoft.com/office/drawing/2014/main" id="{4AB46E28-BCD9-01C8-5E4F-4EEEBA063243}"/>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E1877B8A-5E27-A682-EBC7-A71D90193434}"/>
              </a:ext>
            </a:extLst>
          </p:cNvPr>
          <p:cNvPicPr/>
          <p:nvPr/>
        </p:nvPicPr>
        <p:blipFill>
          <a:blip r:embed="rId3"/>
          <a:stretch>
            <a:fillRect/>
          </a:stretch>
        </p:blipFill>
        <p:spPr>
          <a:xfrm>
            <a:off x="838200" y="5930583"/>
            <a:ext cx="2171700" cy="492760"/>
          </a:xfrm>
          <a:prstGeom prst="rect">
            <a:avLst/>
          </a:prstGeom>
        </p:spPr>
      </p:pic>
      <p:pic>
        <p:nvPicPr>
          <p:cNvPr id="6" name="Picture 5" descr="How often does the sun emit 1 TeV photons? | ScienceBlogs">
            <a:extLst>
              <a:ext uri="{FF2B5EF4-FFF2-40B4-BE49-F238E27FC236}">
                <a16:creationId xmlns:a16="http://schemas.microsoft.com/office/drawing/2014/main" id="{D0B0B123-4016-38C5-AA0C-1253E788072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0101"/>
          <a:stretch/>
        </p:blipFill>
        <p:spPr bwMode="auto">
          <a:xfrm>
            <a:off x="1018540" y="2519678"/>
            <a:ext cx="4437697" cy="2968889"/>
          </a:xfrm>
          <a:prstGeom prst="rect">
            <a:avLst/>
          </a:prstGeom>
          <a:noFill/>
          <a:ln>
            <a:noFill/>
          </a:ln>
          <a:extLst>
            <a:ext uri="{53640926-AAD7-44D8-BBD7-CCE9431645EC}">
              <a14:shadowObscured xmlns:a14="http://schemas.microsoft.com/office/drawing/2010/main"/>
            </a:ext>
          </a:extLst>
        </p:spPr>
      </p:pic>
      <p:pic>
        <p:nvPicPr>
          <p:cNvPr id="7" name="Picture 6" descr="NASA GISS: Science Briefs: Taking the Measure of the Greenhouse Effect">
            <a:extLst>
              <a:ext uri="{FF2B5EF4-FFF2-40B4-BE49-F238E27FC236}">
                <a16:creationId xmlns:a16="http://schemas.microsoft.com/office/drawing/2014/main" id="{AEAA0E24-51BF-074A-919F-BE4E777BB24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91822" y="2518225"/>
            <a:ext cx="4032564" cy="2926342"/>
          </a:xfrm>
          <a:prstGeom prst="rect">
            <a:avLst/>
          </a:prstGeom>
          <a:noFill/>
          <a:ln>
            <a:noFill/>
          </a:ln>
        </p:spPr>
      </p:pic>
    </p:spTree>
    <p:extLst>
      <p:ext uri="{BB962C8B-B14F-4D97-AF65-F5344CB8AC3E}">
        <p14:creationId xmlns:p14="http://schemas.microsoft.com/office/powerpoint/2010/main" val="8306651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C36EF-D18D-7F3E-A2C6-D6A02B573BE2}"/>
              </a:ext>
            </a:extLst>
          </p:cNvPr>
          <p:cNvSpPr>
            <a:spLocks noGrp="1"/>
          </p:cNvSpPr>
          <p:nvPr>
            <p:ph type="title"/>
          </p:nvPr>
        </p:nvSpPr>
        <p:spPr/>
        <p:txBody>
          <a:bodyPr/>
          <a:lstStyle/>
          <a:p>
            <a:r>
              <a:rPr kumimoji="0" lang="en-AU" altLang="en-US" sz="4400" b="1" i="0" u="none" strike="noStrike" cap="none" normalizeH="0" baseline="0" dirty="0">
                <a:ln>
                  <a:noFill/>
                </a:ln>
                <a:solidFill>
                  <a:srgbClr val="7030A0"/>
                </a:solidFill>
                <a:effectLst/>
                <a:ea typeface="Times New Roman" panose="02020603050405020304" pitchFamily="18" charset="0"/>
                <a:cs typeface="Arial" panose="020B0604020202020204" pitchFamily="34" charset="0"/>
              </a:rPr>
              <a:t>Re-radiation from the Earth</a:t>
            </a:r>
            <a:endParaRPr lang="en-AU" dirty="0">
              <a:solidFill>
                <a:srgbClr val="7030A0"/>
              </a:solidFill>
            </a:endParaRPr>
          </a:p>
        </p:txBody>
      </p:sp>
      <p:sp>
        <p:nvSpPr>
          <p:cNvPr id="7" name="Content Placeholder 6">
            <a:extLst>
              <a:ext uri="{FF2B5EF4-FFF2-40B4-BE49-F238E27FC236}">
                <a16:creationId xmlns:a16="http://schemas.microsoft.com/office/drawing/2014/main" id="{2AC25589-799E-F08C-B44A-4F97661F93D6}"/>
              </a:ext>
            </a:extLst>
          </p:cNvPr>
          <p:cNvSpPr>
            <a:spLocks noGrp="1"/>
          </p:cNvSpPr>
          <p:nvPr>
            <p:ph idx="1"/>
          </p:nvPr>
        </p:nvSpPr>
        <p:spPr>
          <a:xfrm>
            <a:off x="838200" y="1690688"/>
            <a:ext cx="10515600" cy="4486275"/>
          </a:xfrm>
        </p:spPr>
        <p:txBody>
          <a:bodyPr>
            <a:normAutofit/>
          </a:bodyPr>
          <a:lstStyle/>
          <a:p>
            <a:pPr marL="0" lvl="0" indent="0">
              <a:lnSpc>
                <a:spcPct val="115000"/>
              </a:lnSpc>
              <a:spcBef>
                <a:spcPts val="600"/>
              </a:spcBef>
              <a:spcAft>
                <a:spcPts val="600"/>
              </a:spcAft>
              <a:buNone/>
              <a:tabLst>
                <a:tab pos="441325" algn="l"/>
              </a:tabLst>
            </a:pPr>
            <a:r>
              <a:rPr lang="en-AU" sz="2400" kern="100" dirty="0">
                <a:effectLst/>
                <a:latin typeface="+mj-lt"/>
                <a:ea typeface="Times New Roman" panose="02020603050405020304" pitchFamily="18" charset="0"/>
                <a:cs typeface="Times New Roman" panose="02020603050405020304" pitchFamily="18" charset="0"/>
              </a:rPr>
              <a:t>xxx</a:t>
            </a:r>
          </a:p>
          <a:p>
            <a:pPr marL="457200" lvl="0" indent="-457200">
              <a:lnSpc>
                <a:spcPct val="115000"/>
              </a:lnSpc>
              <a:spcBef>
                <a:spcPts val="600"/>
              </a:spcBef>
              <a:spcAft>
                <a:spcPts val="600"/>
              </a:spcAft>
              <a:buAutoNum type="arabicPeriod" startAt="4"/>
              <a:tabLst>
                <a:tab pos="441325" algn="l"/>
              </a:tabLst>
            </a:pPr>
            <a:endParaRPr lang="en-AU" sz="2400" kern="100" dirty="0">
              <a:effectLst/>
              <a:latin typeface="+mj-lt"/>
              <a:ea typeface="Times New Roman" panose="02020603050405020304" pitchFamily="18" charset="0"/>
              <a:cs typeface="Times New Roman" panose="02020603050405020304" pitchFamily="18" charset="0"/>
            </a:endParaRPr>
          </a:p>
          <a:p>
            <a:pPr marL="342900" lvl="0" indent="-342900">
              <a:lnSpc>
                <a:spcPct val="115000"/>
              </a:lnSpc>
              <a:spcBef>
                <a:spcPts val="600"/>
              </a:spcBef>
              <a:spcAft>
                <a:spcPts val="600"/>
              </a:spcAft>
              <a:buFont typeface="+mj-lt"/>
              <a:buAutoNum type="arabicPeriod"/>
            </a:pPr>
            <a:endParaRPr lang="en-AU" sz="2400" kern="100" dirty="0">
              <a:latin typeface="+mj-lt"/>
              <a:ea typeface="Times New Roman" panose="02020603050405020304" pitchFamily="18" charset="0"/>
              <a:cs typeface="Times New Roman" panose="02020603050405020304" pitchFamily="18" charset="0"/>
            </a:endParaRPr>
          </a:p>
          <a:p>
            <a:pPr marL="441325" indent="-441325">
              <a:lnSpc>
                <a:spcPct val="115000"/>
              </a:lnSpc>
              <a:spcBef>
                <a:spcPts val="600"/>
              </a:spcBef>
              <a:spcAft>
                <a:spcPts val="600"/>
              </a:spcAft>
              <a:buNone/>
              <a:tabLst>
                <a:tab pos="441325" algn="l"/>
              </a:tabLst>
            </a:pPr>
            <a:endParaRPr lang="en-AU" dirty="0"/>
          </a:p>
        </p:txBody>
      </p:sp>
      <p:sp>
        <p:nvSpPr>
          <p:cNvPr id="3" name="TextBox 2">
            <a:extLst>
              <a:ext uri="{FF2B5EF4-FFF2-40B4-BE49-F238E27FC236}">
                <a16:creationId xmlns:a16="http://schemas.microsoft.com/office/drawing/2014/main" id="{CF8A92DE-174B-B392-B4E8-8E9B6DA0977D}"/>
              </a:ext>
            </a:extLst>
          </p:cNvPr>
          <p:cNvSpPr txBox="1"/>
          <p:nvPr/>
        </p:nvSpPr>
        <p:spPr>
          <a:xfrm>
            <a:off x="2362200" y="6250542"/>
            <a:ext cx="5689186" cy="369332"/>
          </a:xfrm>
          <a:prstGeom prst="rect">
            <a:avLst/>
          </a:prstGeom>
          <a:noFill/>
        </p:spPr>
        <p:txBody>
          <a:bodyPr wrap="none" rtlCol="0">
            <a:spAutoFit/>
          </a:bodyPr>
          <a:lstStyle/>
          <a:p>
            <a:r>
              <a:rPr lang="en-AU" dirty="0"/>
              <a:t>Source: https://www.noaa.gov/jetstream/satellites/absorb</a:t>
            </a:r>
          </a:p>
        </p:txBody>
      </p:sp>
      <p:sp>
        <p:nvSpPr>
          <p:cNvPr id="4" name="TextBox 3">
            <a:extLst>
              <a:ext uri="{FF2B5EF4-FFF2-40B4-BE49-F238E27FC236}">
                <a16:creationId xmlns:a16="http://schemas.microsoft.com/office/drawing/2014/main" id="{4DC7513F-412E-D487-B564-1DB4E1CFD958}"/>
              </a:ext>
            </a:extLst>
          </p:cNvPr>
          <p:cNvSpPr txBox="1"/>
          <p:nvPr/>
        </p:nvSpPr>
        <p:spPr>
          <a:xfrm>
            <a:off x="9156700" y="1091406"/>
            <a:ext cx="3035300" cy="523220"/>
          </a:xfrm>
          <a:prstGeom prst="rect">
            <a:avLst/>
          </a:prstGeom>
          <a:solidFill>
            <a:schemeClr val="tx1"/>
          </a:solidFill>
        </p:spPr>
        <p:txBody>
          <a:bodyPr wrap="square" rtlCol="0">
            <a:spAutoFit/>
          </a:bodyPr>
          <a:lstStyle/>
          <a:p>
            <a:r>
              <a:rPr lang="en-AU" sz="2800" b="1" dirty="0">
                <a:solidFill>
                  <a:schemeClr val="bg1"/>
                </a:solidFill>
              </a:rPr>
              <a:t>Photon spectrum</a:t>
            </a:r>
          </a:p>
        </p:txBody>
      </p:sp>
      <p:pic>
        <p:nvPicPr>
          <p:cNvPr id="5" name="Picture 4" descr="A logo with text and purple and green circles&#10;&#10;Description automatically generated">
            <a:extLst>
              <a:ext uri="{FF2B5EF4-FFF2-40B4-BE49-F238E27FC236}">
                <a16:creationId xmlns:a16="http://schemas.microsoft.com/office/drawing/2014/main" id="{06A045A5-061C-8FC6-8C74-48CEEF396FC0}"/>
              </a:ext>
            </a:extLst>
          </p:cNvPr>
          <p:cNvPicPr>
            <a:picLocks noChangeAspect="1"/>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10301041" y="250825"/>
            <a:ext cx="1471859" cy="683630"/>
          </a:xfrm>
          <a:prstGeom prst="rect">
            <a:avLst/>
          </a:prstGeom>
          <a:noFill/>
          <a:ln>
            <a:noFill/>
          </a:ln>
        </p:spPr>
      </p:pic>
      <p:sp>
        <p:nvSpPr>
          <p:cNvPr id="9" name="Arrow: Down 8">
            <a:extLst>
              <a:ext uri="{FF2B5EF4-FFF2-40B4-BE49-F238E27FC236}">
                <a16:creationId xmlns:a16="http://schemas.microsoft.com/office/drawing/2014/main" id="{DACF4770-BDFC-9489-7862-3568B465B59D}"/>
              </a:ext>
            </a:extLst>
          </p:cNvPr>
          <p:cNvSpPr/>
          <p:nvPr/>
        </p:nvSpPr>
        <p:spPr>
          <a:xfrm>
            <a:off x="4655039" y="4057650"/>
            <a:ext cx="634536" cy="957262"/>
          </a:xfrm>
          <a:prstGeom prst="downArrow">
            <a:avLst>
              <a:gd name="adj1" fmla="val 50000"/>
              <a:gd name="adj2" fmla="val 76667"/>
            </a:avLst>
          </a:prstGeom>
          <a:solidFill>
            <a:srgbClr val="FFAD19"/>
          </a:solidFill>
          <a:ln>
            <a:solidFill>
              <a:srgbClr val="EE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Arrow: Down 9">
            <a:extLst>
              <a:ext uri="{FF2B5EF4-FFF2-40B4-BE49-F238E27FC236}">
                <a16:creationId xmlns:a16="http://schemas.microsoft.com/office/drawing/2014/main" id="{15AFD673-DE51-0D95-29AC-73E77B3EF3D0}"/>
              </a:ext>
            </a:extLst>
          </p:cNvPr>
          <p:cNvSpPr/>
          <p:nvPr/>
        </p:nvSpPr>
        <p:spPr>
          <a:xfrm rot="10800000">
            <a:off x="10138446" y="4257122"/>
            <a:ext cx="590550" cy="953847"/>
          </a:xfrm>
          <a:prstGeom prst="downArrow">
            <a:avLst>
              <a:gd name="adj1" fmla="val 50000"/>
              <a:gd name="adj2" fmla="val 76667"/>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Rectangle 12">
            <a:extLst>
              <a:ext uri="{FF2B5EF4-FFF2-40B4-BE49-F238E27FC236}">
                <a16:creationId xmlns:a16="http://schemas.microsoft.com/office/drawing/2014/main" id="{EE83495F-DB31-DE33-8E75-713B5587BE30}"/>
              </a:ext>
            </a:extLst>
          </p:cNvPr>
          <p:cNvSpPr/>
          <p:nvPr/>
        </p:nvSpPr>
        <p:spPr>
          <a:xfrm>
            <a:off x="3505200" y="1091406"/>
            <a:ext cx="1149839" cy="52322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4" name="Group 13">
            <a:extLst>
              <a:ext uri="{FF2B5EF4-FFF2-40B4-BE49-F238E27FC236}">
                <a16:creationId xmlns:a16="http://schemas.microsoft.com/office/drawing/2014/main" id="{000BC13F-CEDC-11C0-F3B8-C2D5C4585102}"/>
              </a:ext>
            </a:extLst>
          </p:cNvPr>
          <p:cNvGrpSpPr/>
          <p:nvPr/>
        </p:nvGrpSpPr>
        <p:grpSpPr>
          <a:xfrm>
            <a:off x="0" y="23052"/>
            <a:ext cx="12192000" cy="6186694"/>
            <a:chOff x="0" y="23052"/>
            <a:chExt cx="12192000" cy="6186694"/>
          </a:xfrm>
        </p:grpSpPr>
        <p:pic>
          <p:nvPicPr>
            <p:cNvPr id="5122" name="Picture 2" descr="The Atmospheric Window | National Oceanic and Atmospheric ...">
              <a:extLst>
                <a:ext uri="{FF2B5EF4-FFF2-40B4-BE49-F238E27FC236}">
                  <a16:creationId xmlns:a16="http://schemas.microsoft.com/office/drawing/2014/main" id="{8E6F838A-D500-6DA7-CC19-72A8930E6443}"/>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6917"/>
            <a:stretch/>
          </p:blipFill>
          <p:spPr bwMode="auto">
            <a:xfrm>
              <a:off x="0" y="270908"/>
              <a:ext cx="12192000" cy="5938838"/>
            </a:xfrm>
            <a:prstGeom prst="rect">
              <a:avLst/>
            </a:prstGeom>
            <a:noFill/>
            <a:extLst>
              <a:ext uri="{909E8E84-426E-40DD-AFC4-6F175D3DCCD1}">
                <a14:hiddenFill xmlns:a14="http://schemas.microsoft.com/office/drawing/2010/main">
                  <a:solidFill>
                    <a:srgbClr val="FFFFFF"/>
                  </a:solidFill>
                </a14:hiddenFill>
              </a:ext>
            </a:extLst>
          </p:spPr>
        </p:pic>
        <p:sp>
          <p:nvSpPr>
            <p:cNvPr id="6" name="Arrow: Down 5">
              <a:extLst>
                <a:ext uri="{FF2B5EF4-FFF2-40B4-BE49-F238E27FC236}">
                  <a16:creationId xmlns:a16="http://schemas.microsoft.com/office/drawing/2014/main" id="{8EA24D55-6C4C-0A29-D1ED-BF993CE64E74}"/>
                </a:ext>
              </a:extLst>
            </p:cNvPr>
            <p:cNvSpPr/>
            <p:nvPr/>
          </p:nvSpPr>
          <p:spPr>
            <a:xfrm rot="10800000">
              <a:off x="4826671" y="270907"/>
              <a:ext cx="641168" cy="953847"/>
            </a:xfrm>
            <a:prstGeom prst="downArrow">
              <a:avLst>
                <a:gd name="adj1" fmla="val 50000"/>
                <a:gd name="adj2" fmla="val 76667"/>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2" name="Picture 11">
              <a:extLst>
                <a:ext uri="{FF2B5EF4-FFF2-40B4-BE49-F238E27FC236}">
                  <a16:creationId xmlns:a16="http://schemas.microsoft.com/office/drawing/2014/main" id="{C8FF4BD9-13E4-B969-8A3D-584B65E08ABF}"/>
                </a:ext>
              </a:extLst>
            </p:cNvPr>
            <p:cNvPicPr>
              <a:picLocks noChangeAspect="1"/>
            </p:cNvPicPr>
            <p:nvPr/>
          </p:nvPicPr>
          <p:blipFill>
            <a:blip r:embed="rId6"/>
            <a:stretch>
              <a:fillRect/>
            </a:stretch>
          </p:blipFill>
          <p:spPr>
            <a:xfrm rot="10800000">
              <a:off x="3357135" y="23052"/>
              <a:ext cx="1471859" cy="749309"/>
            </a:xfrm>
            <a:prstGeom prst="rect">
              <a:avLst/>
            </a:prstGeom>
          </p:spPr>
        </p:pic>
        <p:sp>
          <p:nvSpPr>
            <p:cNvPr id="8" name="Arrow: Down 7">
              <a:extLst>
                <a:ext uri="{FF2B5EF4-FFF2-40B4-BE49-F238E27FC236}">
                  <a16:creationId xmlns:a16="http://schemas.microsoft.com/office/drawing/2014/main" id="{0E2D39A1-93D9-2D79-6261-A9DC476739E1}"/>
                </a:ext>
              </a:extLst>
            </p:cNvPr>
            <p:cNvSpPr/>
            <p:nvPr/>
          </p:nvSpPr>
          <p:spPr>
            <a:xfrm>
              <a:off x="3708644" y="633532"/>
              <a:ext cx="787156" cy="915747"/>
            </a:xfrm>
            <a:prstGeom prst="downArrow">
              <a:avLst>
                <a:gd name="adj1" fmla="val 50000"/>
                <a:gd name="adj2" fmla="val 76667"/>
              </a:avLst>
            </a:prstGeom>
            <a:solidFill>
              <a:srgbClr val="FFAD19"/>
            </a:solidFill>
            <a:ln>
              <a:solidFill>
                <a:srgbClr val="EE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38566343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69517-138E-C44C-77C8-2A449D444B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6755E1-24BE-D7EF-9F70-E45D8A04D768}"/>
              </a:ext>
            </a:extLst>
          </p:cNvPr>
          <p:cNvSpPr>
            <a:spLocks noGrp="1"/>
          </p:cNvSpPr>
          <p:nvPr>
            <p:ph type="title"/>
          </p:nvPr>
        </p:nvSpPr>
        <p:spPr/>
        <p:txBody>
          <a:bodyPr/>
          <a:lstStyle/>
          <a:p>
            <a:r>
              <a:rPr lang="en-US" b="1" dirty="0">
                <a:solidFill>
                  <a:srgbClr val="0070C0"/>
                </a:solidFill>
              </a:rPr>
              <a:t>Key ideas</a:t>
            </a:r>
          </a:p>
        </p:txBody>
      </p:sp>
      <p:sp>
        <p:nvSpPr>
          <p:cNvPr id="3" name="Content Placeholder 2">
            <a:extLst>
              <a:ext uri="{FF2B5EF4-FFF2-40B4-BE49-F238E27FC236}">
                <a16:creationId xmlns:a16="http://schemas.microsoft.com/office/drawing/2014/main" id="{ACDF77A5-EBE6-AC60-60F2-F886385493A5}"/>
              </a:ext>
            </a:extLst>
          </p:cNvPr>
          <p:cNvSpPr>
            <a:spLocks noGrp="1"/>
          </p:cNvSpPr>
          <p:nvPr>
            <p:ph idx="1"/>
          </p:nvPr>
        </p:nvSpPr>
        <p:spPr>
          <a:xfrm>
            <a:off x="838200" y="1344707"/>
            <a:ext cx="10515600" cy="4482888"/>
          </a:xfrm>
        </p:spPr>
        <p:txBody>
          <a:bodyPr>
            <a:normAutofit/>
          </a:bodyPr>
          <a:lstStyle/>
          <a:p>
            <a:r>
              <a:rPr lang="en-AU" dirty="0">
                <a:latin typeface="+mj-lt"/>
              </a:rPr>
              <a:t>All objects above zero Kelvin emit photons (often called radiation) </a:t>
            </a:r>
          </a:p>
          <a:p>
            <a:r>
              <a:rPr lang="en-AU" dirty="0">
                <a:latin typeface="+mj-lt"/>
              </a:rPr>
              <a:t>For a blackbody at temperatures below about 700 - 800 </a:t>
            </a:r>
            <a:r>
              <a:rPr lang="en-AU" baseline="30000" dirty="0" err="1">
                <a:latin typeface="+mj-lt"/>
              </a:rPr>
              <a:t>o</a:t>
            </a:r>
            <a:r>
              <a:rPr lang="en-AU" dirty="0" err="1">
                <a:latin typeface="+mj-lt"/>
              </a:rPr>
              <a:t>C</a:t>
            </a:r>
            <a:r>
              <a:rPr lang="en-AU" dirty="0">
                <a:latin typeface="+mj-lt"/>
              </a:rPr>
              <a:t>, most of the radiation is emitted as </a:t>
            </a:r>
            <a:r>
              <a:rPr lang="en-AU" dirty="0">
                <a:latin typeface="+mj-lt"/>
                <a:hlinkClick r:id="rId2"/>
              </a:rPr>
              <a:t>infrared </a:t>
            </a:r>
            <a:r>
              <a:rPr lang="en-AU" dirty="0">
                <a:latin typeface="+mj-lt"/>
              </a:rPr>
              <a:t>photons. </a:t>
            </a:r>
          </a:p>
          <a:p>
            <a:r>
              <a:rPr lang="en-AU" dirty="0">
                <a:latin typeface="+mj-lt"/>
              </a:rPr>
              <a:t>The energy Earth receives from sunlight is normally balanced by an equal amount of energy radiating into space. This energy escapes as infrared photons.</a:t>
            </a:r>
          </a:p>
          <a:p>
            <a:r>
              <a:rPr lang="en-AU" dirty="0">
                <a:latin typeface="+mj-lt"/>
              </a:rPr>
              <a:t>The intensity of the different photons emitted depends on temperature.</a:t>
            </a:r>
          </a:p>
          <a:p>
            <a:r>
              <a:rPr lang="en-AU" dirty="0">
                <a:latin typeface="+mj-lt"/>
              </a:rPr>
              <a:t>If the total energy leaving the Earth is less than the total incoming energy , the Earth will get hotter. </a:t>
            </a:r>
            <a:endParaRPr lang="en-US" dirty="0">
              <a:latin typeface="+mj-lt"/>
            </a:endParaRPr>
          </a:p>
        </p:txBody>
      </p:sp>
      <p:pic>
        <p:nvPicPr>
          <p:cNvPr id="4" name="Picture 3">
            <a:extLst>
              <a:ext uri="{FF2B5EF4-FFF2-40B4-BE49-F238E27FC236}">
                <a16:creationId xmlns:a16="http://schemas.microsoft.com/office/drawing/2014/main" id="{B35A116C-3D7B-02F4-0DDF-9A66BF0A364E}"/>
              </a:ext>
            </a:extLst>
          </p:cNvPr>
          <p:cNvPicPr/>
          <p:nvPr/>
        </p:nvPicPr>
        <p:blipFill>
          <a:blip r:embed="rId3"/>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20282302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646F1-C8E2-B4CF-C375-61E9E07D23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4C37AA-AF4D-2B44-2FDE-FE995C1C699F}"/>
              </a:ext>
            </a:extLst>
          </p:cNvPr>
          <p:cNvSpPr>
            <a:spLocks noGrp="1"/>
          </p:cNvSpPr>
          <p:nvPr>
            <p:ph type="ctrTitle"/>
          </p:nvPr>
        </p:nvSpPr>
        <p:spPr>
          <a:xfrm>
            <a:off x="717936" y="532395"/>
            <a:ext cx="10849180" cy="869685"/>
          </a:xfrm>
        </p:spPr>
        <p:txBody>
          <a:bodyPr>
            <a:noAutofit/>
          </a:bodyPr>
          <a:lstStyle/>
          <a:p>
            <a:pPr algn="l"/>
            <a:r>
              <a:rPr lang="en-US" sz="4800" b="1" dirty="0">
                <a:solidFill>
                  <a:srgbClr val="0070C0"/>
                </a:solidFill>
              </a:rPr>
              <a:t>Lesson 2: Climate </a:t>
            </a:r>
            <a:r>
              <a:rPr lang="en-US" sz="4800" b="1" dirty="0" err="1">
                <a:solidFill>
                  <a:srgbClr val="0070C0"/>
                </a:solidFill>
              </a:rPr>
              <a:t>Zoomtime</a:t>
            </a:r>
            <a:endParaRPr lang="en-US" sz="4800" b="1" dirty="0">
              <a:solidFill>
                <a:srgbClr val="0070C0"/>
              </a:solidFill>
            </a:endParaRPr>
          </a:p>
        </p:txBody>
      </p:sp>
      <p:sp>
        <p:nvSpPr>
          <p:cNvPr id="3" name="Subtitle 2">
            <a:extLst>
              <a:ext uri="{FF2B5EF4-FFF2-40B4-BE49-F238E27FC236}">
                <a16:creationId xmlns:a16="http://schemas.microsoft.com/office/drawing/2014/main" id="{428F1321-37C8-1B22-DEAE-E36DA6B42BEC}"/>
              </a:ext>
            </a:extLst>
          </p:cNvPr>
          <p:cNvSpPr>
            <a:spLocks noGrp="1"/>
          </p:cNvSpPr>
          <p:nvPr>
            <p:ph type="subTitle" idx="1"/>
          </p:nvPr>
        </p:nvSpPr>
        <p:spPr>
          <a:xfrm>
            <a:off x="785874" y="1737360"/>
            <a:ext cx="10461246" cy="3509576"/>
          </a:xfrm>
        </p:spPr>
        <p:txBody>
          <a:bodyPr>
            <a:normAutofit/>
          </a:bodyPr>
          <a:lstStyle/>
          <a:p>
            <a:pPr algn="l"/>
            <a:r>
              <a:rPr lang="en-AU" sz="3200" b="1" dirty="0">
                <a:solidFill>
                  <a:srgbClr val="0070C0"/>
                </a:solidFill>
                <a:latin typeface="+mj-lt"/>
              </a:rPr>
              <a:t>A brief history of climate science told through a reading play</a:t>
            </a:r>
          </a:p>
          <a:p>
            <a:pPr marL="457200" indent="-457200" algn="l">
              <a:buFont typeface="Arial" panose="020B0604020202020204" pitchFamily="34" charset="0"/>
              <a:buChar char="•"/>
            </a:pPr>
            <a:r>
              <a:rPr lang="en-AU" sz="2800" dirty="0">
                <a:latin typeface="+mj-lt"/>
              </a:rPr>
              <a:t>When did scientists discover the impact of CO</a:t>
            </a:r>
            <a:r>
              <a:rPr lang="en-AU" sz="2800" baseline="-25000" dirty="0">
                <a:latin typeface="+mj-lt"/>
              </a:rPr>
              <a:t>2</a:t>
            </a:r>
            <a:r>
              <a:rPr lang="en-AU" sz="2800" dirty="0">
                <a:latin typeface="+mj-lt"/>
              </a:rPr>
              <a:t> on the atmosphere?</a:t>
            </a:r>
          </a:p>
          <a:p>
            <a:pPr marL="457200" indent="-457200" algn="l">
              <a:buFont typeface="Arial" panose="020B0604020202020204" pitchFamily="34" charset="0"/>
              <a:buChar char="•"/>
            </a:pPr>
            <a:r>
              <a:rPr lang="en-AU" sz="2800" dirty="0">
                <a:latin typeface="+mj-lt"/>
              </a:rPr>
              <a:t>What is the greenhouse effect?</a:t>
            </a:r>
          </a:p>
          <a:p>
            <a:pPr marL="457200" indent="-457200" algn="l">
              <a:buFont typeface="Arial" panose="020B0604020202020204" pitchFamily="34" charset="0"/>
              <a:buChar char="•"/>
            </a:pPr>
            <a:r>
              <a:rPr lang="en-AU" sz="2800" dirty="0">
                <a:latin typeface="+mj-lt"/>
              </a:rPr>
              <a:t>Is the greenhouse effect all bad? </a:t>
            </a:r>
          </a:p>
          <a:p>
            <a:pPr marL="457200" indent="-457200" algn="l">
              <a:buFont typeface="Arial" panose="020B0604020202020204" pitchFamily="34" charset="0"/>
              <a:buChar char="•"/>
            </a:pPr>
            <a:r>
              <a:rPr lang="en-AU" sz="2800" dirty="0">
                <a:latin typeface="+mj-lt"/>
              </a:rPr>
              <a:t>Why has it taken us so long to act?</a:t>
            </a:r>
            <a:endParaRPr lang="en-US" sz="2800" dirty="0">
              <a:latin typeface="+mj-lt"/>
            </a:endParaRPr>
          </a:p>
        </p:txBody>
      </p:sp>
      <p:pic>
        <p:nvPicPr>
          <p:cNvPr id="1026" name="Picture 2" descr="Einstein-First Project">
            <a:extLst>
              <a:ext uri="{FF2B5EF4-FFF2-40B4-BE49-F238E27FC236}">
                <a16:creationId xmlns:a16="http://schemas.microsoft.com/office/drawing/2014/main" id="{3010132B-BE19-6CBD-6BCC-23F607D5A6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3783" y="5721069"/>
            <a:ext cx="3175000" cy="73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4098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EEBFC-ED35-3A8A-8A3C-57E9999350A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0F268A5-42A9-88B9-49DA-753EB79A30D3}"/>
              </a:ext>
            </a:extLst>
          </p:cNvPr>
          <p:cNvSpPr>
            <a:spLocks noGrp="1"/>
          </p:cNvSpPr>
          <p:nvPr>
            <p:ph type="title"/>
          </p:nvPr>
        </p:nvSpPr>
        <p:spPr/>
        <p:txBody>
          <a:bodyPr>
            <a:normAutofit/>
          </a:bodyPr>
          <a:lstStyle/>
          <a:p>
            <a:r>
              <a:rPr lang="en-AU" sz="4000" b="1" dirty="0">
                <a:solidFill>
                  <a:srgbClr val="0070C0"/>
                </a:solidFill>
              </a:rPr>
              <a:t>Lesson 2: Climate </a:t>
            </a:r>
            <a:r>
              <a:rPr lang="en-AU" sz="4000" b="1" dirty="0" err="1">
                <a:solidFill>
                  <a:srgbClr val="0070C0"/>
                </a:solidFill>
              </a:rPr>
              <a:t>Zoomtime</a:t>
            </a:r>
            <a:endParaRPr lang="en-AU" sz="4000" b="1" dirty="0">
              <a:solidFill>
                <a:srgbClr val="0070C0"/>
              </a:solidFill>
            </a:endParaRPr>
          </a:p>
        </p:txBody>
      </p:sp>
      <p:sp>
        <p:nvSpPr>
          <p:cNvPr id="5" name="Content Placeholder 4">
            <a:extLst>
              <a:ext uri="{FF2B5EF4-FFF2-40B4-BE49-F238E27FC236}">
                <a16:creationId xmlns:a16="http://schemas.microsoft.com/office/drawing/2014/main" id="{E71FD0CE-2157-A07D-53FB-3C8857456F01}"/>
              </a:ext>
            </a:extLst>
          </p:cNvPr>
          <p:cNvSpPr>
            <a:spLocks noGrp="1"/>
          </p:cNvSpPr>
          <p:nvPr>
            <p:ph idx="1"/>
          </p:nvPr>
        </p:nvSpPr>
        <p:spPr>
          <a:xfrm>
            <a:off x="2932176" y="1392967"/>
            <a:ext cx="6327648" cy="4072066"/>
          </a:xfrm>
        </p:spPr>
        <p:txBody>
          <a:bodyPr>
            <a:normAutofit/>
          </a:bodyPr>
          <a:lstStyle/>
          <a:p>
            <a:pPr marL="0" indent="0">
              <a:lnSpc>
                <a:spcPct val="100000"/>
              </a:lnSpc>
              <a:buNone/>
            </a:pPr>
            <a:r>
              <a:rPr lang="en-AU" dirty="0">
                <a:latin typeface="+mj-lt"/>
              </a:rPr>
              <a:t>The play </a:t>
            </a:r>
            <a:r>
              <a:rPr lang="en-AU" i="1" dirty="0">
                <a:latin typeface="+mj-lt"/>
              </a:rPr>
              <a:t>Climate </a:t>
            </a:r>
            <a:r>
              <a:rPr lang="en-AU" i="1" dirty="0" err="1">
                <a:latin typeface="+mj-lt"/>
              </a:rPr>
              <a:t>Zoomtime</a:t>
            </a:r>
            <a:r>
              <a:rPr lang="en-AU" dirty="0">
                <a:latin typeface="+mj-lt"/>
              </a:rPr>
              <a:t> provides an engaging and enjoyable way to explore the history and human endeavour of climate science.</a:t>
            </a:r>
          </a:p>
          <a:p>
            <a:pPr marL="0" indent="0">
              <a:lnSpc>
                <a:spcPct val="100000"/>
              </a:lnSpc>
              <a:buNone/>
            </a:pPr>
            <a:r>
              <a:rPr lang="en-AU" dirty="0">
                <a:latin typeface="+mj-lt"/>
              </a:rPr>
              <a:t>Through this play students will become familiar with key people and key moments in the 200 years of the discovery that the atmosphere acts like a greenhouse.</a:t>
            </a:r>
            <a:endParaRPr lang="en-AU" sz="3200" dirty="0">
              <a:effectLst/>
              <a:latin typeface="+mj-lt"/>
              <a:ea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1FC47A0C-F30D-032F-9927-E35C5D89763C}"/>
              </a:ext>
            </a:extLst>
          </p:cNvPr>
          <p:cNvPicPr/>
          <p:nvPr/>
        </p:nvPicPr>
        <p:blipFill>
          <a:blip r:embed="rId2"/>
          <a:stretch>
            <a:fillRect/>
          </a:stretch>
        </p:blipFill>
        <p:spPr>
          <a:xfrm>
            <a:off x="838200" y="5790944"/>
            <a:ext cx="2171700" cy="492760"/>
          </a:xfrm>
          <a:prstGeom prst="rect">
            <a:avLst/>
          </a:prstGeom>
        </p:spPr>
      </p:pic>
      <p:pic>
        <p:nvPicPr>
          <p:cNvPr id="4098" name="Picture 2" descr="Top - In 1856, Eunice Foote, a scientist and women's rights ...">
            <a:extLst>
              <a:ext uri="{FF2B5EF4-FFF2-40B4-BE49-F238E27FC236}">
                <a16:creationId xmlns:a16="http://schemas.microsoft.com/office/drawing/2014/main" id="{BF3F667E-AB07-4611-EA07-58BBCB12374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851" r="18018" b="44555"/>
          <a:stretch>
            <a:fillRect/>
          </a:stretch>
        </p:blipFill>
        <p:spPr bwMode="auto">
          <a:xfrm>
            <a:off x="1126918" y="2882465"/>
            <a:ext cx="1198272" cy="110427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83442506-0BCE-2710-A6EA-E3370C7DA1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9983" y="1267724"/>
            <a:ext cx="1198272" cy="151461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B10AB5B0-878E-71E6-A2E7-621AACD2658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2343" r="6150" b="47429"/>
          <a:stretch>
            <a:fillRect/>
          </a:stretch>
        </p:blipFill>
        <p:spPr bwMode="auto">
          <a:xfrm>
            <a:off x="1139983" y="4265791"/>
            <a:ext cx="1198272" cy="121589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person in a blue shirt&#10;&#10;AI-generated content may be incorrect.">
            <a:extLst>
              <a:ext uri="{FF2B5EF4-FFF2-40B4-BE49-F238E27FC236}">
                <a16:creationId xmlns:a16="http://schemas.microsoft.com/office/drawing/2014/main" id="{9E5330C1-0771-DEED-2DA8-0947F03488DA}"/>
              </a:ext>
            </a:extLst>
          </p:cNvPr>
          <p:cNvPicPr>
            <a:picLocks noChangeAspect="1"/>
          </p:cNvPicPr>
          <p:nvPr/>
        </p:nvPicPr>
        <p:blipFill>
          <a:blip r:embed="rId6"/>
          <a:stretch>
            <a:fillRect/>
          </a:stretch>
        </p:blipFill>
        <p:spPr>
          <a:xfrm>
            <a:off x="9497045" y="4709478"/>
            <a:ext cx="1554972" cy="1554972"/>
          </a:xfrm>
          <a:prstGeom prst="rect">
            <a:avLst/>
          </a:prstGeom>
        </p:spPr>
      </p:pic>
      <p:sp>
        <p:nvSpPr>
          <p:cNvPr id="7" name="TextBox 6">
            <a:extLst>
              <a:ext uri="{FF2B5EF4-FFF2-40B4-BE49-F238E27FC236}">
                <a16:creationId xmlns:a16="http://schemas.microsoft.com/office/drawing/2014/main" id="{CE9C43D8-3010-F4EA-6607-7B3380D7D329}"/>
              </a:ext>
            </a:extLst>
          </p:cNvPr>
          <p:cNvSpPr txBox="1"/>
          <p:nvPr/>
        </p:nvSpPr>
        <p:spPr>
          <a:xfrm>
            <a:off x="9597354" y="6263059"/>
            <a:ext cx="1418915" cy="369332"/>
          </a:xfrm>
          <a:prstGeom prst="rect">
            <a:avLst/>
          </a:prstGeom>
          <a:noFill/>
        </p:spPr>
        <p:txBody>
          <a:bodyPr wrap="none" rtlCol="0">
            <a:spAutoFit/>
          </a:bodyPr>
          <a:lstStyle/>
          <a:p>
            <a:r>
              <a:rPr lang="en-AU" dirty="0">
                <a:latin typeface="+mj-lt"/>
              </a:rPr>
              <a:t>Giorgio Parisi</a:t>
            </a:r>
          </a:p>
        </p:txBody>
      </p:sp>
      <p:sp>
        <p:nvSpPr>
          <p:cNvPr id="9" name="TextBox 8">
            <a:extLst>
              <a:ext uri="{FF2B5EF4-FFF2-40B4-BE49-F238E27FC236}">
                <a16:creationId xmlns:a16="http://schemas.microsoft.com/office/drawing/2014/main" id="{5FC4E624-54E1-3FA3-979A-60598F321105}"/>
              </a:ext>
            </a:extLst>
          </p:cNvPr>
          <p:cNvSpPr txBox="1"/>
          <p:nvPr/>
        </p:nvSpPr>
        <p:spPr>
          <a:xfrm>
            <a:off x="1019791" y="2533876"/>
            <a:ext cx="1675164" cy="369332"/>
          </a:xfrm>
          <a:prstGeom prst="rect">
            <a:avLst/>
          </a:prstGeom>
          <a:noFill/>
        </p:spPr>
        <p:txBody>
          <a:bodyPr wrap="square">
            <a:spAutoFit/>
          </a:bodyPr>
          <a:lstStyle/>
          <a:p>
            <a:r>
              <a:rPr lang="en-AU" dirty="0">
                <a:latin typeface="+mj-lt"/>
              </a:rPr>
              <a:t>Joseph Fourier</a:t>
            </a:r>
          </a:p>
        </p:txBody>
      </p:sp>
      <p:sp>
        <p:nvSpPr>
          <p:cNvPr id="11" name="TextBox 10">
            <a:extLst>
              <a:ext uri="{FF2B5EF4-FFF2-40B4-BE49-F238E27FC236}">
                <a16:creationId xmlns:a16="http://schemas.microsoft.com/office/drawing/2014/main" id="{55690C0A-F671-B7B8-E7DD-EED6DF55DD0F}"/>
              </a:ext>
            </a:extLst>
          </p:cNvPr>
          <p:cNvSpPr txBox="1"/>
          <p:nvPr/>
        </p:nvSpPr>
        <p:spPr>
          <a:xfrm>
            <a:off x="1019791" y="3907271"/>
            <a:ext cx="1438656" cy="369332"/>
          </a:xfrm>
          <a:prstGeom prst="rect">
            <a:avLst/>
          </a:prstGeom>
          <a:noFill/>
        </p:spPr>
        <p:txBody>
          <a:bodyPr wrap="square">
            <a:spAutoFit/>
          </a:bodyPr>
          <a:lstStyle/>
          <a:p>
            <a:r>
              <a:rPr lang="en-AU" dirty="0">
                <a:latin typeface="+mj-lt"/>
              </a:rPr>
              <a:t>Eunice Foote</a:t>
            </a:r>
          </a:p>
        </p:txBody>
      </p:sp>
      <p:pic>
        <p:nvPicPr>
          <p:cNvPr id="13" name="Picture 12" descr="A person with a mustache wearing glasses&#10;&#10;AI-generated content may be incorrect.">
            <a:extLst>
              <a:ext uri="{FF2B5EF4-FFF2-40B4-BE49-F238E27FC236}">
                <a16:creationId xmlns:a16="http://schemas.microsoft.com/office/drawing/2014/main" id="{9F91C992-BC26-1E34-8DF3-2826DB3113F4}"/>
              </a:ext>
            </a:extLst>
          </p:cNvPr>
          <p:cNvPicPr>
            <a:picLocks noChangeAspect="1"/>
          </p:cNvPicPr>
          <p:nvPr/>
        </p:nvPicPr>
        <p:blipFill>
          <a:blip r:embed="rId7"/>
          <a:stretch>
            <a:fillRect/>
          </a:stretch>
        </p:blipFill>
        <p:spPr>
          <a:xfrm>
            <a:off x="9512049" y="334341"/>
            <a:ext cx="1522477" cy="1836152"/>
          </a:xfrm>
          <a:prstGeom prst="rect">
            <a:avLst/>
          </a:prstGeom>
        </p:spPr>
      </p:pic>
      <p:sp>
        <p:nvSpPr>
          <p:cNvPr id="14" name="TextBox 13">
            <a:extLst>
              <a:ext uri="{FF2B5EF4-FFF2-40B4-BE49-F238E27FC236}">
                <a16:creationId xmlns:a16="http://schemas.microsoft.com/office/drawing/2014/main" id="{C429B457-E9D7-C8C4-A594-93185D831CE1}"/>
              </a:ext>
            </a:extLst>
          </p:cNvPr>
          <p:cNvSpPr txBox="1"/>
          <p:nvPr/>
        </p:nvSpPr>
        <p:spPr>
          <a:xfrm>
            <a:off x="802452" y="5438264"/>
            <a:ext cx="1784656" cy="369332"/>
          </a:xfrm>
          <a:prstGeom prst="rect">
            <a:avLst/>
          </a:prstGeom>
          <a:noFill/>
        </p:spPr>
        <p:txBody>
          <a:bodyPr wrap="none" rtlCol="0">
            <a:spAutoFit/>
          </a:bodyPr>
          <a:lstStyle/>
          <a:p>
            <a:r>
              <a:rPr lang="en-AU" dirty="0">
                <a:latin typeface="+mj-lt"/>
              </a:rPr>
              <a:t>Svente Arrhenius</a:t>
            </a:r>
          </a:p>
        </p:txBody>
      </p:sp>
      <p:sp>
        <p:nvSpPr>
          <p:cNvPr id="15" name="TextBox 14">
            <a:extLst>
              <a:ext uri="{FF2B5EF4-FFF2-40B4-BE49-F238E27FC236}">
                <a16:creationId xmlns:a16="http://schemas.microsoft.com/office/drawing/2014/main" id="{C7680A5D-B2DB-BFE9-50C0-B18CF553AF06}"/>
              </a:ext>
            </a:extLst>
          </p:cNvPr>
          <p:cNvSpPr txBox="1"/>
          <p:nvPr/>
        </p:nvSpPr>
        <p:spPr>
          <a:xfrm>
            <a:off x="9429306" y="4377872"/>
            <a:ext cx="1912385" cy="369332"/>
          </a:xfrm>
          <a:prstGeom prst="rect">
            <a:avLst/>
          </a:prstGeom>
          <a:noFill/>
        </p:spPr>
        <p:txBody>
          <a:bodyPr wrap="square" rtlCol="0">
            <a:spAutoFit/>
          </a:bodyPr>
          <a:lstStyle/>
          <a:p>
            <a:r>
              <a:rPr lang="en-AU" dirty="0" err="1">
                <a:latin typeface="+mj-lt"/>
              </a:rPr>
              <a:t>Syukuro</a:t>
            </a:r>
            <a:r>
              <a:rPr lang="en-AU" dirty="0">
                <a:latin typeface="+mj-lt"/>
              </a:rPr>
              <a:t> Manabe</a:t>
            </a:r>
          </a:p>
        </p:txBody>
      </p:sp>
      <p:pic>
        <p:nvPicPr>
          <p:cNvPr id="4104" name="Picture 8" descr="The Carbon Brief Interview: Syukuro Manabe - Carbon Brief">
            <a:extLst>
              <a:ext uri="{FF2B5EF4-FFF2-40B4-BE49-F238E27FC236}">
                <a16:creationId xmlns:a16="http://schemas.microsoft.com/office/drawing/2014/main" id="{1020F5CA-1074-4023-4535-ED373485157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15808" y="2478148"/>
            <a:ext cx="1478443" cy="196140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D19C1BF3-9780-7FCD-0068-8FD6C5808FA7}"/>
              </a:ext>
            </a:extLst>
          </p:cNvPr>
          <p:cNvSpPr txBox="1"/>
          <p:nvPr/>
        </p:nvSpPr>
        <p:spPr>
          <a:xfrm>
            <a:off x="9515808" y="2148522"/>
            <a:ext cx="1496296" cy="369332"/>
          </a:xfrm>
          <a:prstGeom prst="rect">
            <a:avLst/>
          </a:prstGeom>
          <a:noFill/>
        </p:spPr>
        <p:txBody>
          <a:bodyPr wrap="square" rtlCol="0">
            <a:spAutoFit/>
          </a:bodyPr>
          <a:lstStyle/>
          <a:p>
            <a:r>
              <a:rPr lang="en-AU" dirty="0">
                <a:latin typeface="+mj-lt"/>
              </a:rPr>
              <a:t>Max Planck</a:t>
            </a:r>
          </a:p>
        </p:txBody>
      </p:sp>
    </p:spTree>
    <p:extLst>
      <p:ext uri="{BB962C8B-B14F-4D97-AF65-F5344CB8AC3E}">
        <p14:creationId xmlns:p14="http://schemas.microsoft.com/office/powerpoint/2010/main" val="12872914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3F9F4-3455-7A31-90EF-6D44BF84798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B4D8084-2312-43B9-45D5-F053A7B8CA19}"/>
              </a:ext>
            </a:extLst>
          </p:cNvPr>
          <p:cNvSpPr>
            <a:spLocks noGrp="1"/>
          </p:cNvSpPr>
          <p:nvPr>
            <p:ph type="title"/>
          </p:nvPr>
        </p:nvSpPr>
        <p:spPr>
          <a:xfrm>
            <a:off x="838200" y="365126"/>
            <a:ext cx="10515600" cy="796410"/>
          </a:xfrm>
        </p:spPr>
        <p:txBody>
          <a:bodyPr>
            <a:normAutofit/>
          </a:bodyPr>
          <a:lstStyle/>
          <a:p>
            <a:r>
              <a:rPr lang="en-AU" sz="4800" b="1" dirty="0">
                <a:solidFill>
                  <a:srgbClr val="0070C0"/>
                </a:solidFill>
              </a:rPr>
              <a:t>Lesson 2 learning intentions</a:t>
            </a:r>
          </a:p>
        </p:txBody>
      </p:sp>
      <p:sp>
        <p:nvSpPr>
          <p:cNvPr id="5" name="Content Placeholder 4">
            <a:extLst>
              <a:ext uri="{FF2B5EF4-FFF2-40B4-BE49-F238E27FC236}">
                <a16:creationId xmlns:a16="http://schemas.microsoft.com/office/drawing/2014/main" id="{85BE5049-97CE-E8D9-662E-84980D413D89}"/>
              </a:ext>
            </a:extLst>
          </p:cNvPr>
          <p:cNvSpPr>
            <a:spLocks noGrp="1"/>
          </p:cNvSpPr>
          <p:nvPr>
            <p:ph idx="1"/>
          </p:nvPr>
        </p:nvSpPr>
        <p:spPr>
          <a:xfrm>
            <a:off x="838199" y="1161536"/>
            <a:ext cx="10210801" cy="4769047"/>
          </a:xfrm>
        </p:spPr>
        <p:txBody>
          <a:bodyPr>
            <a:normAutofit/>
          </a:bodyPr>
          <a:lstStyle/>
          <a:p>
            <a:pPr marL="0" lvl="0" indent="0">
              <a:buNone/>
            </a:pPr>
            <a:r>
              <a:rPr lang="en-AU" sz="4000" dirty="0">
                <a:latin typeface="+mj-lt"/>
              </a:rPr>
              <a:t>At the conclusion of the lesson, you will:</a:t>
            </a:r>
          </a:p>
          <a:p>
            <a:pPr marL="536575" lvl="0" indent="-536575"/>
            <a:r>
              <a:rPr lang="en-AU" dirty="0">
                <a:latin typeface="+mj-lt"/>
              </a:rPr>
              <a:t>describe how advances in our understanding of climate and climate change, develops over time.</a:t>
            </a:r>
          </a:p>
          <a:p>
            <a:pPr marL="536575" lvl="0" indent="-536575"/>
            <a:r>
              <a:rPr lang="en-AU" dirty="0">
                <a:latin typeface="+mj-lt"/>
              </a:rPr>
              <a:t>analyse the key factors that contribute to climate science knowledge and practices. </a:t>
            </a:r>
          </a:p>
          <a:p>
            <a:pPr marL="536575" lvl="0" indent="-536575"/>
            <a:r>
              <a:rPr lang="en-AU" dirty="0">
                <a:latin typeface="+mj-lt"/>
              </a:rPr>
              <a:t>describe how the values and needs of society influence the focus of scientific research and how science knowledge is used.</a:t>
            </a:r>
          </a:p>
          <a:p>
            <a:pPr marL="536575" lvl="0" indent="-536575"/>
            <a:r>
              <a:rPr lang="en-AU" dirty="0">
                <a:latin typeface="+mj-lt"/>
              </a:rPr>
              <a:t>describe the causal relationship between increase in atmospheric CO</a:t>
            </a:r>
            <a:r>
              <a:rPr lang="en-AU" baseline="-25000" dirty="0">
                <a:latin typeface="+mj-lt"/>
              </a:rPr>
              <a:t>2</a:t>
            </a:r>
            <a:r>
              <a:rPr lang="en-AU" dirty="0">
                <a:latin typeface="+mj-lt"/>
              </a:rPr>
              <a:t> concentrations and global warming.</a:t>
            </a:r>
          </a:p>
        </p:txBody>
      </p:sp>
      <p:pic>
        <p:nvPicPr>
          <p:cNvPr id="6" name="Picture 5">
            <a:extLst>
              <a:ext uri="{FF2B5EF4-FFF2-40B4-BE49-F238E27FC236}">
                <a16:creationId xmlns:a16="http://schemas.microsoft.com/office/drawing/2014/main" id="{1696A3ED-C30E-4FC9-FA7C-413DDA480C6D}"/>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2767066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997BD-990F-9941-84E2-AE0374724671}"/>
              </a:ext>
            </a:extLst>
          </p:cNvPr>
          <p:cNvSpPr>
            <a:spLocks noGrp="1"/>
          </p:cNvSpPr>
          <p:nvPr>
            <p:ph type="ctrTitle"/>
          </p:nvPr>
        </p:nvSpPr>
        <p:spPr>
          <a:xfrm>
            <a:off x="717936" y="532395"/>
            <a:ext cx="10849180" cy="1296403"/>
          </a:xfrm>
        </p:spPr>
        <p:txBody>
          <a:bodyPr>
            <a:noAutofit/>
          </a:bodyPr>
          <a:lstStyle/>
          <a:p>
            <a:pPr algn="l"/>
            <a:r>
              <a:rPr lang="en-US" sz="4800" b="1" dirty="0">
                <a:solidFill>
                  <a:srgbClr val="0070C0"/>
                </a:solidFill>
              </a:rPr>
              <a:t>Lesson 1:</a:t>
            </a:r>
            <a:br>
              <a:rPr lang="en-US" sz="4800" b="1" dirty="0">
                <a:solidFill>
                  <a:srgbClr val="0070C0"/>
                </a:solidFill>
              </a:rPr>
            </a:br>
            <a:r>
              <a:rPr lang="en-US" sz="4800" b="1" dirty="0">
                <a:solidFill>
                  <a:srgbClr val="0070C0"/>
                </a:solidFill>
              </a:rPr>
              <a:t>Max Planck’s most famous photon spectrum </a:t>
            </a:r>
          </a:p>
        </p:txBody>
      </p:sp>
      <p:sp>
        <p:nvSpPr>
          <p:cNvPr id="3" name="Subtitle 2">
            <a:extLst>
              <a:ext uri="{FF2B5EF4-FFF2-40B4-BE49-F238E27FC236}">
                <a16:creationId xmlns:a16="http://schemas.microsoft.com/office/drawing/2014/main" id="{B4515972-C862-E849-A651-91AB8A4B5249}"/>
              </a:ext>
            </a:extLst>
          </p:cNvPr>
          <p:cNvSpPr>
            <a:spLocks noGrp="1"/>
          </p:cNvSpPr>
          <p:nvPr>
            <p:ph type="subTitle" idx="1"/>
          </p:nvPr>
        </p:nvSpPr>
        <p:spPr>
          <a:xfrm>
            <a:off x="785874" y="2605037"/>
            <a:ext cx="4703911" cy="1940222"/>
          </a:xfrm>
        </p:spPr>
        <p:txBody>
          <a:bodyPr>
            <a:normAutofit lnSpcReduction="10000"/>
          </a:bodyPr>
          <a:lstStyle/>
          <a:p>
            <a:pPr algn="l"/>
            <a:r>
              <a:rPr lang="en-AU" sz="2800" dirty="0">
                <a:latin typeface="+mj-lt"/>
              </a:rPr>
              <a:t>What is Planck radiation?</a:t>
            </a:r>
          </a:p>
          <a:p>
            <a:pPr algn="l"/>
            <a:r>
              <a:rPr lang="en-AU" sz="2800" dirty="0">
                <a:latin typeface="+mj-lt"/>
              </a:rPr>
              <a:t>What part does it play in helping us understand and explain climate science and global warming?</a:t>
            </a:r>
            <a:endParaRPr lang="en-US" sz="2800" dirty="0">
              <a:latin typeface="+mj-lt"/>
            </a:endParaRPr>
          </a:p>
        </p:txBody>
      </p:sp>
      <p:pic>
        <p:nvPicPr>
          <p:cNvPr id="1026" name="Picture 2" descr="Einstein-First Project">
            <a:extLst>
              <a:ext uri="{FF2B5EF4-FFF2-40B4-BE49-F238E27FC236}">
                <a16:creationId xmlns:a16="http://schemas.microsoft.com/office/drawing/2014/main" id="{96109656-3F99-3840-B67C-0E038AD757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74" y="5538414"/>
            <a:ext cx="3175000" cy="736600"/>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xplaining the Planck's Curve of the Black-Body Radiation – The Quantum  Insight">
            <a:extLst>
              <a:ext uri="{FF2B5EF4-FFF2-40B4-BE49-F238E27FC236}">
                <a16:creationId xmlns:a16="http://schemas.microsoft.com/office/drawing/2014/main" id="{CD0F904F-0031-81EE-5929-49DEDD6EA6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2431" y="1799115"/>
            <a:ext cx="5569839" cy="385835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51FB5F5-CC5B-10D2-4882-3D5B44A3DED3}"/>
              </a:ext>
            </a:extLst>
          </p:cNvPr>
          <p:cNvSpPr txBox="1"/>
          <p:nvPr/>
        </p:nvSpPr>
        <p:spPr>
          <a:xfrm>
            <a:off x="5742431" y="5791200"/>
            <a:ext cx="5569839" cy="523220"/>
          </a:xfrm>
          <a:prstGeom prst="rect">
            <a:avLst/>
          </a:prstGeom>
          <a:noFill/>
        </p:spPr>
        <p:txBody>
          <a:bodyPr wrap="square" rtlCol="0">
            <a:spAutoFit/>
          </a:bodyPr>
          <a:lstStyle/>
          <a:p>
            <a:r>
              <a:rPr lang="en-AU" sz="1400" dirty="0">
                <a:latin typeface="+mj-lt"/>
              </a:rPr>
              <a:t>Source: https://thequantuminsight.wordpress.com/2019/06/21/explaining-the-plancks-curve-of-the-black-body-radiation/</a:t>
            </a:r>
          </a:p>
        </p:txBody>
      </p:sp>
    </p:spTree>
    <p:extLst>
      <p:ext uri="{BB962C8B-B14F-4D97-AF65-F5344CB8AC3E}">
        <p14:creationId xmlns:p14="http://schemas.microsoft.com/office/powerpoint/2010/main" val="41329924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75DF04-0BCD-5587-FE26-627AAEFBAD8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7F4D671-CB79-AF01-477A-36E7ED7F74B7}"/>
              </a:ext>
            </a:extLst>
          </p:cNvPr>
          <p:cNvSpPr>
            <a:spLocks noGrp="1"/>
          </p:cNvSpPr>
          <p:nvPr>
            <p:ph type="title"/>
          </p:nvPr>
        </p:nvSpPr>
        <p:spPr>
          <a:xfrm>
            <a:off x="838200" y="365126"/>
            <a:ext cx="10515600" cy="1046010"/>
          </a:xfrm>
        </p:spPr>
        <p:txBody>
          <a:bodyPr>
            <a:normAutofit/>
          </a:bodyPr>
          <a:lstStyle/>
          <a:p>
            <a:r>
              <a:rPr lang="en-AU" b="1" dirty="0">
                <a:solidFill>
                  <a:srgbClr val="0070C0"/>
                </a:solidFill>
              </a:rPr>
              <a:t>Lesson 2: Climate </a:t>
            </a:r>
            <a:r>
              <a:rPr lang="en-AU" b="1" dirty="0" err="1">
                <a:solidFill>
                  <a:srgbClr val="0070C0"/>
                </a:solidFill>
              </a:rPr>
              <a:t>Zoomtime</a:t>
            </a:r>
            <a:endParaRPr lang="en-AU" b="1" dirty="0">
              <a:solidFill>
                <a:srgbClr val="0070C0"/>
              </a:solidFill>
            </a:endParaRPr>
          </a:p>
        </p:txBody>
      </p:sp>
      <p:sp>
        <p:nvSpPr>
          <p:cNvPr id="3" name="Rectangle 2">
            <a:extLst>
              <a:ext uri="{FF2B5EF4-FFF2-40B4-BE49-F238E27FC236}">
                <a16:creationId xmlns:a16="http://schemas.microsoft.com/office/drawing/2014/main" id="{58322B15-F958-E00B-633B-FDEC2333E356}"/>
              </a:ext>
            </a:extLst>
          </p:cNvPr>
          <p:cNvSpPr/>
          <p:nvPr/>
        </p:nvSpPr>
        <p:spPr>
          <a:xfrm>
            <a:off x="1005411" y="1488772"/>
            <a:ext cx="10181056" cy="558743"/>
          </a:xfrm>
          <a:prstGeom prst="rect">
            <a:avLst/>
          </a:prstGeom>
          <a:ln w="19050">
            <a:solidFill>
              <a:schemeClr val="accent1"/>
            </a:solidFill>
            <a:prstDash val="solid"/>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1.  Complete the Climate Science Pre Test</a:t>
            </a:r>
          </a:p>
        </p:txBody>
      </p:sp>
      <p:sp>
        <p:nvSpPr>
          <p:cNvPr id="6" name="Rectangle 5">
            <a:extLst>
              <a:ext uri="{FF2B5EF4-FFF2-40B4-BE49-F238E27FC236}">
                <a16:creationId xmlns:a16="http://schemas.microsoft.com/office/drawing/2014/main" id="{DF7C0687-4C49-63F9-1086-3425B3B7EC36}"/>
              </a:ext>
            </a:extLst>
          </p:cNvPr>
          <p:cNvSpPr/>
          <p:nvPr/>
        </p:nvSpPr>
        <p:spPr>
          <a:xfrm>
            <a:off x="2068554" y="2484380"/>
            <a:ext cx="9117914" cy="558743"/>
          </a:xfrm>
          <a:prstGeom prst="rect">
            <a:avLst/>
          </a:prstGeom>
          <a:ln w="19050">
            <a:solidFill>
              <a:schemeClr val="accent1"/>
            </a:solidFill>
          </a:ln>
        </p:spPr>
        <p:txBody>
          <a:bodyPr wrap="square">
            <a:spAutoFit/>
          </a:bodyPr>
          <a:lstStyle/>
          <a:p>
            <a:pPr>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2. Class reading of Climate </a:t>
            </a:r>
            <a:r>
              <a:rPr lang="en-AU" sz="2800" dirty="0" err="1">
                <a:latin typeface="+mj-lt"/>
                <a:ea typeface="Calibri" panose="020F0502020204030204" pitchFamily="34" charset="0"/>
                <a:cs typeface="Times New Roman" panose="02020603050405020304" pitchFamily="18" charset="0"/>
              </a:rPr>
              <a:t>Zoomtime</a:t>
            </a:r>
            <a:endParaRPr lang="en-AU" sz="2800" dirty="0">
              <a:latin typeface="+mj-lt"/>
              <a:ea typeface="Calibri" panose="020F050202020403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3962D537-A925-2425-6F74-05DFD6057352}"/>
              </a:ext>
            </a:extLst>
          </p:cNvPr>
          <p:cNvSpPr/>
          <p:nvPr/>
        </p:nvSpPr>
        <p:spPr>
          <a:xfrm>
            <a:off x="3117082" y="3423881"/>
            <a:ext cx="8069386" cy="558743"/>
          </a:xfrm>
          <a:prstGeom prst="rect">
            <a:avLst/>
          </a:prstGeom>
          <a:ln w="19050">
            <a:solidFill>
              <a:schemeClr val="accent1"/>
            </a:solidFill>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3. Discuss and record the key learnings from the play  </a:t>
            </a:r>
          </a:p>
        </p:txBody>
      </p:sp>
      <p:sp>
        <p:nvSpPr>
          <p:cNvPr id="8" name="Rectangle 7">
            <a:extLst>
              <a:ext uri="{FF2B5EF4-FFF2-40B4-BE49-F238E27FC236}">
                <a16:creationId xmlns:a16="http://schemas.microsoft.com/office/drawing/2014/main" id="{7985C4F1-7420-0CB6-FF90-19A6415C0DBB}"/>
              </a:ext>
            </a:extLst>
          </p:cNvPr>
          <p:cNvSpPr/>
          <p:nvPr/>
        </p:nvSpPr>
        <p:spPr>
          <a:xfrm>
            <a:off x="4057397" y="4363382"/>
            <a:ext cx="7131303" cy="523220"/>
          </a:xfrm>
          <a:prstGeom prst="rect">
            <a:avLst/>
          </a:prstGeom>
          <a:ln w="19050">
            <a:solidFill>
              <a:schemeClr val="accent1"/>
            </a:solidFill>
          </a:ln>
        </p:spPr>
        <p:txBody>
          <a:bodyPr wrap="square">
            <a:spAutoFit/>
          </a:bodyPr>
          <a:lstStyle/>
          <a:p>
            <a:pPr marL="363538" indent="-363538">
              <a:tabLst>
                <a:tab pos="363538" algn="l"/>
              </a:tabLst>
            </a:pPr>
            <a:r>
              <a:rPr lang="en-AU" sz="2800" dirty="0">
                <a:latin typeface="+mj-lt"/>
                <a:ea typeface="Calibri" panose="020F0502020204030204" pitchFamily="34" charset="0"/>
                <a:cs typeface="Times New Roman" panose="02020603050405020304" pitchFamily="18" charset="0"/>
              </a:rPr>
              <a:t>4. Analyse information from four key timelines</a:t>
            </a:r>
            <a:endParaRPr lang="en-AU" sz="2800" dirty="0">
              <a:latin typeface="+mj-lt"/>
            </a:endParaRPr>
          </a:p>
        </p:txBody>
      </p:sp>
      <p:sp>
        <p:nvSpPr>
          <p:cNvPr id="10" name="Bent-Up Arrow 9">
            <a:extLst>
              <a:ext uri="{FF2B5EF4-FFF2-40B4-BE49-F238E27FC236}">
                <a16:creationId xmlns:a16="http://schemas.microsoft.com/office/drawing/2014/main" id="{FB407BAC-4516-9B85-68C0-C6E074928178}"/>
              </a:ext>
            </a:extLst>
          </p:cNvPr>
          <p:cNvSpPr/>
          <p:nvPr/>
        </p:nvSpPr>
        <p:spPr>
          <a:xfrm rot="5400000">
            <a:off x="1025605" y="2027322"/>
            <a:ext cx="947145" cy="987533"/>
          </a:xfrm>
          <a:prstGeom prst="bentUpArrow">
            <a:avLst>
              <a:gd name="adj1" fmla="val 25000"/>
              <a:gd name="adj2" fmla="val 28611"/>
              <a:gd name="adj3" fmla="val 263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Bent-Up Arrow 10">
            <a:extLst>
              <a:ext uri="{FF2B5EF4-FFF2-40B4-BE49-F238E27FC236}">
                <a16:creationId xmlns:a16="http://schemas.microsoft.com/office/drawing/2014/main" id="{6678A2A9-6C13-6741-44D4-DEC19A94645F}"/>
              </a:ext>
            </a:extLst>
          </p:cNvPr>
          <p:cNvSpPr/>
          <p:nvPr/>
        </p:nvSpPr>
        <p:spPr>
          <a:xfrm rot="5400000">
            <a:off x="2129883" y="3012867"/>
            <a:ext cx="939502" cy="1000015"/>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2" name="Picture 11">
            <a:extLst>
              <a:ext uri="{FF2B5EF4-FFF2-40B4-BE49-F238E27FC236}">
                <a16:creationId xmlns:a16="http://schemas.microsoft.com/office/drawing/2014/main" id="{1D8FFD52-9E54-4BB2-B091-4C226DEEF92C}"/>
              </a:ext>
            </a:extLst>
          </p:cNvPr>
          <p:cNvPicPr/>
          <p:nvPr/>
        </p:nvPicPr>
        <p:blipFill>
          <a:blip r:embed="rId2"/>
          <a:stretch>
            <a:fillRect/>
          </a:stretch>
        </p:blipFill>
        <p:spPr>
          <a:xfrm>
            <a:off x="982704" y="5709308"/>
            <a:ext cx="2171700" cy="492760"/>
          </a:xfrm>
          <a:prstGeom prst="rect">
            <a:avLst/>
          </a:prstGeom>
        </p:spPr>
      </p:pic>
      <p:sp>
        <p:nvSpPr>
          <p:cNvPr id="13" name="Bent-Up Arrow 12">
            <a:extLst>
              <a:ext uri="{FF2B5EF4-FFF2-40B4-BE49-F238E27FC236}">
                <a16:creationId xmlns:a16="http://schemas.microsoft.com/office/drawing/2014/main" id="{CB575C4C-83A4-60A6-A3F4-0166EF938A3D}"/>
              </a:ext>
            </a:extLst>
          </p:cNvPr>
          <p:cNvSpPr/>
          <p:nvPr/>
        </p:nvSpPr>
        <p:spPr>
          <a:xfrm rot="5400000">
            <a:off x="3105370" y="3989598"/>
            <a:ext cx="927502" cy="913558"/>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a:extLst>
              <a:ext uri="{FF2B5EF4-FFF2-40B4-BE49-F238E27FC236}">
                <a16:creationId xmlns:a16="http://schemas.microsoft.com/office/drawing/2014/main" id="{4A2F5D3A-5FC3-41E8-D97F-495BBBFE88E0}"/>
              </a:ext>
            </a:extLst>
          </p:cNvPr>
          <p:cNvSpPr/>
          <p:nvPr/>
        </p:nvSpPr>
        <p:spPr>
          <a:xfrm>
            <a:off x="4985286" y="5191966"/>
            <a:ext cx="6203414" cy="558743"/>
          </a:xfrm>
          <a:prstGeom prst="rect">
            <a:avLst/>
          </a:prstGeom>
          <a:ln w="19050">
            <a:solidFill>
              <a:schemeClr val="accent1"/>
            </a:solidFill>
          </a:ln>
        </p:spPr>
        <p:txBody>
          <a:bodyPr wrap="square">
            <a:spAutoFit/>
          </a:bodyPr>
          <a:lstStyle/>
          <a:p>
            <a:pPr indent="-363538">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5. Review key learnings</a:t>
            </a:r>
          </a:p>
        </p:txBody>
      </p:sp>
      <p:sp>
        <p:nvSpPr>
          <p:cNvPr id="5" name="Bent-Up Arrow 12">
            <a:extLst>
              <a:ext uri="{FF2B5EF4-FFF2-40B4-BE49-F238E27FC236}">
                <a16:creationId xmlns:a16="http://schemas.microsoft.com/office/drawing/2014/main" id="{B0CFD26E-0717-18EE-A910-C133E34120D9}"/>
              </a:ext>
            </a:extLst>
          </p:cNvPr>
          <p:cNvSpPr/>
          <p:nvPr/>
        </p:nvSpPr>
        <p:spPr>
          <a:xfrm rot="5400000">
            <a:off x="4083727" y="4883799"/>
            <a:ext cx="836266" cy="888927"/>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2589532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CDDC71-3EAD-3EDB-1878-F244117487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059488-EB01-F2D1-0608-B2E3EC5B3BDF}"/>
              </a:ext>
            </a:extLst>
          </p:cNvPr>
          <p:cNvSpPr>
            <a:spLocks noGrp="1"/>
          </p:cNvSpPr>
          <p:nvPr>
            <p:ph type="title"/>
          </p:nvPr>
        </p:nvSpPr>
        <p:spPr>
          <a:xfrm>
            <a:off x="838200" y="365126"/>
            <a:ext cx="10515600" cy="989682"/>
          </a:xfrm>
        </p:spPr>
        <p:txBody>
          <a:bodyPr>
            <a:normAutofit/>
          </a:bodyPr>
          <a:lstStyle/>
          <a:p>
            <a:r>
              <a:rPr lang="en-US" sz="4800" b="1" dirty="0">
                <a:solidFill>
                  <a:srgbClr val="0070C0"/>
                </a:solidFill>
              </a:rPr>
              <a:t>Discussion </a:t>
            </a:r>
          </a:p>
        </p:txBody>
      </p:sp>
      <p:sp>
        <p:nvSpPr>
          <p:cNvPr id="11" name="TextBox 10">
            <a:extLst>
              <a:ext uri="{FF2B5EF4-FFF2-40B4-BE49-F238E27FC236}">
                <a16:creationId xmlns:a16="http://schemas.microsoft.com/office/drawing/2014/main" id="{12FFBF8B-CE05-55DA-2F33-6D42BA7450EE}"/>
              </a:ext>
            </a:extLst>
          </p:cNvPr>
          <p:cNvSpPr txBox="1"/>
          <p:nvPr/>
        </p:nvSpPr>
        <p:spPr>
          <a:xfrm>
            <a:off x="4568336" y="6176963"/>
            <a:ext cx="343364" cy="369332"/>
          </a:xfrm>
          <a:prstGeom prst="rect">
            <a:avLst/>
          </a:prstGeom>
          <a:noFill/>
        </p:spPr>
        <p:txBody>
          <a:bodyPr wrap="none" rtlCol="0">
            <a:spAutoFit/>
          </a:bodyPr>
          <a:lstStyle/>
          <a:p>
            <a:r>
              <a:rPr lang="en-AU" dirty="0"/>
              <a:t>   </a:t>
            </a:r>
          </a:p>
        </p:txBody>
      </p:sp>
      <p:sp>
        <p:nvSpPr>
          <p:cNvPr id="3" name="TextBox 2">
            <a:extLst>
              <a:ext uri="{FF2B5EF4-FFF2-40B4-BE49-F238E27FC236}">
                <a16:creationId xmlns:a16="http://schemas.microsoft.com/office/drawing/2014/main" id="{99F7D9F1-972E-3DF7-329E-76D941348F45}"/>
              </a:ext>
            </a:extLst>
          </p:cNvPr>
          <p:cNvSpPr txBox="1"/>
          <p:nvPr/>
        </p:nvSpPr>
        <p:spPr>
          <a:xfrm>
            <a:off x="838200" y="1354808"/>
            <a:ext cx="10515600" cy="3330464"/>
          </a:xfrm>
          <a:prstGeom prst="rect">
            <a:avLst/>
          </a:prstGeom>
          <a:noFill/>
        </p:spPr>
        <p:txBody>
          <a:bodyPr wrap="square" rtlCol="0">
            <a:spAutoFit/>
          </a:bodyPr>
          <a:lstStyle/>
          <a:p>
            <a:pPr>
              <a:lnSpc>
                <a:spcPct val="150000"/>
              </a:lnSpc>
            </a:pPr>
            <a:r>
              <a:rPr lang="en-AU" sz="3600" dirty="0">
                <a:latin typeface="+mj-lt"/>
              </a:rPr>
              <a:t>Why has it taken so</a:t>
            </a:r>
            <a:br>
              <a:rPr lang="en-AU" sz="3600" dirty="0">
                <a:latin typeface="+mj-lt"/>
              </a:rPr>
            </a:br>
            <a:r>
              <a:rPr lang="en-AU" sz="3600" dirty="0">
                <a:latin typeface="+mj-lt"/>
              </a:rPr>
              <a:t>long to respond to</a:t>
            </a:r>
            <a:br>
              <a:rPr lang="en-AU" sz="3600" dirty="0">
                <a:latin typeface="+mj-lt"/>
              </a:rPr>
            </a:br>
            <a:r>
              <a:rPr lang="en-AU" sz="3600" dirty="0">
                <a:latin typeface="+mj-lt"/>
              </a:rPr>
              <a:t>climate change and</a:t>
            </a:r>
            <a:br>
              <a:rPr lang="en-AU" sz="3600" dirty="0">
                <a:latin typeface="+mj-lt"/>
              </a:rPr>
            </a:br>
            <a:r>
              <a:rPr lang="en-AU" sz="3600" dirty="0">
                <a:latin typeface="+mj-lt"/>
              </a:rPr>
              <a:t>global warming?</a:t>
            </a:r>
          </a:p>
        </p:txBody>
      </p:sp>
      <p:pic>
        <p:nvPicPr>
          <p:cNvPr id="4" name="Picture 3">
            <a:extLst>
              <a:ext uri="{FF2B5EF4-FFF2-40B4-BE49-F238E27FC236}">
                <a16:creationId xmlns:a16="http://schemas.microsoft.com/office/drawing/2014/main" id="{89C37766-E8C6-C8B2-5884-C3EB8930F503}"/>
              </a:ext>
            </a:extLst>
          </p:cNvPr>
          <p:cNvPicPr/>
          <p:nvPr/>
        </p:nvPicPr>
        <p:blipFill>
          <a:blip r:embed="rId3"/>
          <a:stretch>
            <a:fillRect/>
          </a:stretch>
        </p:blipFill>
        <p:spPr>
          <a:xfrm>
            <a:off x="592106" y="6000114"/>
            <a:ext cx="2171700" cy="492760"/>
          </a:xfrm>
          <a:prstGeom prst="rect">
            <a:avLst/>
          </a:prstGeom>
        </p:spPr>
      </p:pic>
      <p:pic>
        <p:nvPicPr>
          <p:cNvPr id="6" name="Picture 5" descr="A cartoon of a turtle carrying a world map&#10;&#10;AI-generated content may be incorrect.">
            <a:extLst>
              <a:ext uri="{FF2B5EF4-FFF2-40B4-BE49-F238E27FC236}">
                <a16:creationId xmlns:a16="http://schemas.microsoft.com/office/drawing/2014/main" id="{23800DF6-4B57-A23D-A5A1-1E336D432874}"/>
              </a:ext>
            </a:extLst>
          </p:cNvPr>
          <p:cNvPicPr>
            <a:picLocks noChangeAspect="1"/>
          </p:cNvPicPr>
          <p:nvPr/>
        </p:nvPicPr>
        <p:blipFill>
          <a:blip r:embed="rId4"/>
          <a:stretch>
            <a:fillRect/>
          </a:stretch>
        </p:blipFill>
        <p:spPr>
          <a:xfrm>
            <a:off x="5039209" y="1357361"/>
            <a:ext cx="6716062" cy="4353533"/>
          </a:xfrm>
          <a:prstGeom prst="rect">
            <a:avLst/>
          </a:prstGeom>
        </p:spPr>
      </p:pic>
      <p:sp>
        <p:nvSpPr>
          <p:cNvPr id="7" name="TextBox 6">
            <a:extLst>
              <a:ext uri="{FF2B5EF4-FFF2-40B4-BE49-F238E27FC236}">
                <a16:creationId xmlns:a16="http://schemas.microsoft.com/office/drawing/2014/main" id="{8CE7CC27-C801-F01C-7FF2-240DE8675EE2}"/>
              </a:ext>
            </a:extLst>
          </p:cNvPr>
          <p:cNvSpPr txBox="1"/>
          <p:nvPr/>
        </p:nvSpPr>
        <p:spPr>
          <a:xfrm>
            <a:off x="4899583" y="5807631"/>
            <a:ext cx="6995313" cy="369332"/>
          </a:xfrm>
          <a:prstGeom prst="rect">
            <a:avLst/>
          </a:prstGeom>
          <a:noFill/>
        </p:spPr>
        <p:txBody>
          <a:bodyPr wrap="none" rtlCol="0">
            <a:spAutoFit/>
          </a:bodyPr>
          <a:lstStyle/>
          <a:p>
            <a:r>
              <a:rPr lang="en-AU" dirty="0">
                <a:latin typeface="+mj-lt"/>
              </a:rPr>
              <a:t>Credit: David Pope Australian cartoonist @ https://www.scratch.com.au/</a:t>
            </a:r>
          </a:p>
        </p:txBody>
      </p:sp>
    </p:spTree>
    <p:extLst>
      <p:ext uri="{BB962C8B-B14F-4D97-AF65-F5344CB8AC3E}">
        <p14:creationId xmlns:p14="http://schemas.microsoft.com/office/powerpoint/2010/main" val="31541031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0E777D-F9FD-F16D-0065-52F8172933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92F924-3B26-213F-B946-7D1040851243}"/>
              </a:ext>
            </a:extLst>
          </p:cNvPr>
          <p:cNvSpPr>
            <a:spLocks noGrp="1"/>
          </p:cNvSpPr>
          <p:nvPr>
            <p:ph type="title"/>
          </p:nvPr>
        </p:nvSpPr>
        <p:spPr>
          <a:xfrm>
            <a:off x="838200" y="365126"/>
            <a:ext cx="10515600" cy="979582"/>
          </a:xfrm>
        </p:spPr>
        <p:txBody>
          <a:bodyPr/>
          <a:lstStyle/>
          <a:p>
            <a:r>
              <a:rPr lang="en-US" b="1" dirty="0">
                <a:solidFill>
                  <a:srgbClr val="0070C0"/>
                </a:solidFill>
              </a:rPr>
              <a:t>Four key timelines</a:t>
            </a:r>
          </a:p>
        </p:txBody>
      </p:sp>
      <p:sp>
        <p:nvSpPr>
          <p:cNvPr id="3" name="Content Placeholder 2">
            <a:extLst>
              <a:ext uri="{FF2B5EF4-FFF2-40B4-BE49-F238E27FC236}">
                <a16:creationId xmlns:a16="http://schemas.microsoft.com/office/drawing/2014/main" id="{CCBD41DB-4B98-6468-53D9-827556E4199C}"/>
              </a:ext>
            </a:extLst>
          </p:cNvPr>
          <p:cNvSpPr>
            <a:spLocks noGrp="1"/>
          </p:cNvSpPr>
          <p:nvPr>
            <p:ph idx="1"/>
          </p:nvPr>
        </p:nvSpPr>
        <p:spPr>
          <a:xfrm>
            <a:off x="1002024" y="1187556"/>
            <a:ext cx="2897777" cy="4482888"/>
          </a:xfrm>
        </p:spPr>
        <p:txBody>
          <a:bodyPr>
            <a:normAutofit fontScale="77500" lnSpcReduction="20000"/>
          </a:bodyPr>
          <a:lstStyle/>
          <a:p>
            <a:pPr marL="0" lvl="0" indent="0">
              <a:lnSpc>
                <a:spcPct val="100000"/>
              </a:lnSpc>
              <a:buNone/>
            </a:pPr>
            <a:r>
              <a:rPr lang="en-US" sz="3800" dirty="0">
                <a:latin typeface="+mj-lt"/>
              </a:rPr>
              <a:t>1. World population growth from 1800 to 2024 and projected to 2100</a:t>
            </a:r>
          </a:p>
          <a:p>
            <a:pPr marL="0" lvl="0" indent="0">
              <a:lnSpc>
                <a:spcPct val="100000"/>
              </a:lnSpc>
              <a:buNone/>
            </a:pPr>
            <a:endParaRPr lang="en-US" sz="3800" dirty="0">
              <a:latin typeface="+mj-lt"/>
            </a:endParaRPr>
          </a:p>
          <a:p>
            <a:pPr marL="0" indent="0">
              <a:lnSpc>
                <a:spcPct val="100000"/>
              </a:lnSpc>
              <a:buNone/>
            </a:pPr>
            <a:r>
              <a:rPr lang="en-AU" sz="3800" dirty="0">
                <a:latin typeface="+mj-lt"/>
              </a:rPr>
              <a:t>2. Industrial, technological and manufacturing advancements</a:t>
            </a:r>
            <a:endParaRPr lang="en-US" sz="3800" dirty="0">
              <a:latin typeface="+mj-lt"/>
            </a:endParaRPr>
          </a:p>
        </p:txBody>
      </p:sp>
      <p:pic>
        <p:nvPicPr>
          <p:cNvPr id="4" name="Picture 3">
            <a:extLst>
              <a:ext uri="{FF2B5EF4-FFF2-40B4-BE49-F238E27FC236}">
                <a16:creationId xmlns:a16="http://schemas.microsoft.com/office/drawing/2014/main" id="{76BDD6E9-2FBB-6477-6E51-6F4AA2160226}"/>
              </a:ext>
            </a:extLst>
          </p:cNvPr>
          <p:cNvPicPr/>
          <p:nvPr/>
        </p:nvPicPr>
        <p:blipFill>
          <a:blip r:embed="rId2"/>
          <a:stretch>
            <a:fillRect/>
          </a:stretch>
        </p:blipFill>
        <p:spPr>
          <a:xfrm>
            <a:off x="838200" y="5930583"/>
            <a:ext cx="2171700" cy="492760"/>
          </a:xfrm>
          <a:prstGeom prst="rect">
            <a:avLst/>
          </a:prstGeom>
        </p:spPr>
      </p:pic>
      <p:pic>
        <p:nvPicPr>
          <p:cNvPr id="8" name="Picture 7" descr="A chart with text and numbers&#10;&#10;AI-generated content may be incorrect.">
            <a:extLst>
              <a:ext uri="{FF2B5EF4-FFF2-40B4-BE49-F238E27FC236}">
                <a16:creationId xmlns:a16="http://schemas.microsoft.com/office/drawing/2014/main" id="{AF055F62-CB05-8BA7-CB23-3D8FFD702DC0}"/>
              </a:ext>
            </a:extLst>
          </p:cNvPr>
          <p:cNvPicPr>
            <a:picLocks noChangeAspect="1"/>
          </p:cNvPicPr>
          <p:nvPr/>
        </p:nvPicPr>
        <p:blipFill>
          <a:blip r:embed="rId3"/>
          <a:stretch>
            <a:fillRect/>
          </a:stretch>
        </p:blipFill>
        <p:spPr>
          <a:xfrm>
            <a:off x="4063624" y="1359506"/>
            <a:ext cx="7126351" cy="4613533"/>
          </a:xfrm>
          <a:prstGeom prst="rect">
            <a:avLst/>
          </a:prstGeom>
        </p:spPr>
      </p:pic>
    </p:spTree>
    <p:extLst>
      <p:ext uri="{BB962C8B-B14F-4D97-AF65-F5344CB8AC3E}">
        <p14:creationId xmlns:p14="http://schemas.microsoft.com/office/powerpoint/2010/main" val="10509809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E0AF5-2DDD-4DA7-06F1-0893A64D8B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8BBE53-C58D-2C1F-9EF9-1F888B302793}"/>
              </a:ext>
            </a:extLst>
          </p:cNvPr>
          <p:cNvSpPr>
            <a:spLocks noGrp="1"/>
          </p:cNvSpPr>
          <p:nvPr>
            <p:ph type="title"/>
          </p:nvPr>
        </p:nvSpPr>
        <p:spPr>
          <a:xfrm>
            <a:off x="838200" y="365126"/>
            <a:ext cx="10515600" cy="979582"/>
          </a:xfrm>
        </p:spPr>
        <p:txBody>
          <a:bodyPr/>
          <a:lstStyle/>
          <a:p>
            <a:r>
              <a:rPr lang="en-US" b="1" dirty="0">
                <a:solidFill>
                  <a:srgbClr val="0070C0"/>
                </a:solidFill>
              </a:rPr>
              <a:t>Four key timelines</a:t>
            </a:r>
          </a:p>
        </p:txBody>
      </p:sp>
      <p:sp>
        <p:nvSpPr>
          <p:cNvPr id="3" name="Content Placeholder 2">
            <a:extLst>
              <a:ext uri="{FF2B5EF4-FFF2-40B4-BE49-F238E27FC236}">
                <a16:creationId xmlns:a16="http://schemas.microsoft.com/office/drawing/2014/main" id="{67718ECC-DD19-50B4-BDFD-6B8CBE8EC271}"/>
              </a:ext>
            </a:extLst>
          </p:cNvPr>
          <p:cNvSpPr>
            <a:spLocks noGrp="1"/>
          </p:cNvSpPr>
          <p:nvPr>
            <p:ph idx="1"/>
          </p:nvPr>
        </p:nvSpPr>
        <p:spPr>
          <a:xfrm>
            <a:off x="1002024" y="1187556"/>
            <a:ext cx="2897777" cy="4482888"/>
          </a:xfrm>
        </p:spPr>
        <p:txBody>
          <a:bodyPr>
            <a:normAutofit fontScale="70000" lnSpcReduction="20000"/>
          </a:bodyPr>
          <a:lstStyle/>
          <a:p>
            <a:pPr marL="0" lvl="0" indent="0">
              <a:lnSpc>
                <a:spcPct val="100000"/>
              </a:lnSpc>
              <a:buNone/>
            </a:pPr>
            <a:r>
              <a:rPr lang="en-US" sz="3800" dirty="0">
                <a:latin typeface="+mj-lt"/>
              </a:rPr>
              <a:t>3. Key developments in our knowledge and understanding of climate change</a:t>
            </a:r>
          </a:p>
          <a:p>
            <a:pPr marL="0" lvl="0" indent="0">
              <a:lnSpc>
                <a:spcPct val="100000"/>
              </a:lnSpc>
              <a:buNone/>
            </a:pPr>
            <a:endParaRPr lang="en-US" sz="3800" dirty="0">
              <a:latin typeface="+mj-lt"/>
            </a:endParaRPr>
          </a:p>
          <a:p>
            <a:pPr marL="0" lvl="0" indent="0">
              <a:lnSpc>
                <a:spcPct val="100000"/>
              </a:lnSpc>
              <a:buNone/>
            </a:pPr>
            <a:r>
              <a:rPr lang="en-US" sz="3800" dirty="0">
                <a:latin typeface="+mj-lt"/>
              </a:rPr>
              <a:t>4. Government agreements to reduce greenhouse gas emissions</a:t>
            </a:r>
          </a:p>
          <a:p>
            <a:pPr marL="0" indent="0">
              <a:lnSpc>
                <a:spcPct val="150000"/>
              </a:lnSpc>
              <a:buNone/>
            </a:pPr>
            <a:endParaRPr lang="en-US" dirty="0"/>
          </a:p>
        </p:txBody>
      </p:sp>
      <p:pic>
        <p:nvPicPr>
          <p:cNvPr id="4" name="Picture 3">
            <a:extLst>
              <a:ext uri="{FF2B5EF4-FFF2-40B4-BE49-F238E27FC236}">
                <a16:creationId xmlns:a16="http://schemas.microsoft.com/office/drawing/2014/main" id="{0EABCB79-82AF-B7AE-CBAD-F4D31C71D271}"/>
              </a:ext>
            </a:extLst>
          </p:cNvPr>
          <p:cNvPicPr/>
          <p:nvPr/>
        </p:nvPicPr>
        <p:blipFill>
          <a:blip r:embed="rId2"/>
          <a:stretch>
            <a:fillRect/>
          </a:stretch>
        </p:blipFill>
        <p:spPr>
          <a:xfrm>
            <a:off x="838200" y="5930583"/>
            <a:ext cx="2171700" cy="492760"/>
          </a:xfrm>
          <a:prstGeom prst="rect">
            <a:avLst/>
          </a:prstGeom>
        </p:spPr>
      </p:pic>
      <p:pic>
        <p:nvPicPr>
          <p:cNvPr id="6" name="Picture 5" descr="A close-up of a document&#10;&#10;AI-generated content may be incorrect.">
            <a:extLst>
              <a:ext uri="{FF2B5EF4-FFF2-40B4-BE49-F238E27FC236}">
                <a16:creationId xmlns:a16="http://schemas.microsoft.com/office/drawing/2014/main" id="{C968538A-CB3F-97B9-CE27-AF5B868CC118}"/>
              </a:ext>
            </a:extLst>
          </p:cNvPr>
          <p:cNvPicPr>
            <a:picLocks noChangeAspect="1"/>
          </p:cNvPicPr>
          <p:nvPr/>
        </p:nvPicPr>
        <p:blipFill>
          <a:blip r:embed="rId3"/>
          <a:stretch>
            <a:fillRect/>
          </a:stretch>
        </p:blipFill>
        <p:spPr>
          <a:xfrm>
            <a:off x="3899802" y="1131115"/>
            <a:ext cx="7595857" cy="5165182"/>
          </a:xfrm>
          <a:prstGeom prst="rect">
            <a:avLst/>
          </a:prstGeom>
        </p:spPr>
      </p:pic>
    </p:spTree>
    <p:extLst>
      <p:ext uri="{BB962C8B-B14F-4D97-AF65-F5344CB8AC3E}">
        <p14:creationId xmlns:p14="http://schemas.microsoft.com/office/powerpoint/2010/main" val="21272772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AEBAF-C56E-33B2-ADB0-D05770A585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6240C5-E24E-42AC-AE31-C268994C77B5}"/>
              </a:ext>
            </a:extLst>
          </p:cNvPr>
          <p:cNvSpPr>
            <a:spLocks noGrp="1"/>
          </p:cNvSpPr>
          <p:nvPr>
            <p:ph type="title"/>
          </p:nvPr>
        </p:nvSpPr>
        <p:spPr>
          <a:xfrm>
            <a:off x="838200" y="365126"/>
            <a:ext cx="10515600" cy="979582"/>
          </a:xfrm>
        </p:spPr>
        <p:txBody>
          <a:bodyPr/>
          <a:lstStyle/>
          <a:p>
            <a:r>
              <a:rPr lang="en-US" b="1" dirty="0">
                <a:solidFill>
                  <a:srgbClr val="0070C0"/>
                </a:solidFill>
              </a:rPr>
              <a:t>Key science ideas</a:t>
            </a:r>
          </a:p>
        </p:txBody>
      </p:sp>
      <p:sp>
        <p:nvSpPr>
          <p:cNvPr id="3" name="Content Placeholder 2">
            <a:extLst>
              <a:ext uri="{FF2B5EF4-FFF2-40B4-BE49-F238E27FC236}">
                <a16:creationId xmlns:a16="http://schemas.microsoft.com/office/drawing/2014/main" id="{BD5D3699-00D8-C87B-70A4-9A5C23CAA623}"/>
              </a:ext>
            </a:extLst>
          </p:cNvPr>
          <p:cNvSpPr>
            <a:spLocks noGrp="1"/>
          </p:cNvSpPr>
          <p:nvPr>
            <p:ph idx="1"/>
          </p:nvPr>
        </p:nvSpPr>
        <p:spPr>
          <a:xfrm>
            <a:off x="838200" y="1344707"/>
            <a:ext cx="10515600" cy="4482888"/>
          </a:xfrm>
        </p:spPr>
        <p:txBody>
          <a:bodyPr>
            <a:normAutofit lnSpcReduction="10000"/>
          </a:bodyPr>
          <a:lstStyle/>
          <a:p>
            <a:pPr marL="536575" indent="-536575"/>
            <a:r>
              <a:rPr lang="en-AU" dirty="0">
                <a:latin typeface="+mj-lt"/>
              </a:rPr>
              <a:t>Climate science provides an excellent example of how scientists have improved their understanding and explanations of the natural world based on evidence and that science knowledge can be changed as new insights and evidence becomes available.</a:t>
            </a:r>
          </a:p>
          <a:p>
            <a:pPr marL="536575" indent="-536575"/>
            <a:r>
              <a:rPr lang="en-AU" dirty="0">
                <a:latin typeface="+mj-lt"/>
              </a:rPr>
              <a:t>We can use information from a range of sources to develop arguments about how the values and needs of society influence the focus of scientific research, and how science knowledge is used to analyse the key factors that contribute to science knowledge and practices being adopted more broadly by society.</a:t>
            </a:r>
          </a:p>
          <a:p>
            <a:pPr marL="536575" lvl="0" indent="-536575"/>
            <a:r>
              <a:rPr lang="en-AU" dirty="0">
                <a:latin typeface="+mj-lt"/>
              </a:rPr>
              <a:t>We can establish the causal relationship between increase in atmospheric CO</a:t>
            </a:r>
            <a:r>
              <a:rPr lang="en-AU" baseline="-25000" dirty="0">
                <a:latin typeface="+mj-lt"/>
              </a:rPr>
              <a:t>2</a:t>
            </a:r>
            <a:r>
              <a:rPr lang="en-AU" dirty="0">
                <a:latin typeface="+mj-lt"/>
              </a:rPr>
              <a:t> concentrations and global warming.</a:t>
            </a:r>
          </a:p>
        </p:txBody>
      </p:sp>
      <p:pic>
        <p:nvPicPr>
          <p:cNvPr id="4" name="Picture 3">
            <a:extLst>
              <a:ext uri="{FF2B5EF4-FFF2-40B4-BE49-F238E27FC236}">
                <a16:creationId xmlns:a16="http://schemas.microsoft.com/office/drawing/2014/main" id="{384B859F-E9E2-5DBE-FF85-52A0C6F6EF44}"/>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10269492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25C6D-9F79-BE46-FD4A-7387446250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41EA99-C2D5-9683-E12A-4566E76FCA5A}"/>
              </a:ext>
            </a:extLst>
          </p:cNvPr>
          <p:cNvSpPr>
            <a:spLocks noGrp="1"/>
          </p:cNvSpPr>
          <p:nvPr>
            <p:ph type="ctrTitle"/>
          </p:nvPr>
        </p:nvSpPr>
        <p:spPr>
          <a:xfrm>
            <a:off x="717936" y="532395"/>
            <a:ext cx="10849180" cy="1296403"/>
          </a:xfrm>
        </p:spPr>
        <p:txBody>
          <a:bodyPr>
            <a:noAutofit/>
          </a:bodyPr>
          <a:lstStyle/>
          <a:p>
            <a:pPr algn="l"/>
            <a:r>
              <a:rPr lang="en-US" sz="4800" b="1" dirty="0">
                <a:solidFill>
                  <a:srgbClr val="0070C0"/>
                </a:solidFill>
              </a:rPr>
              <a:t>Lesson 3:</a:t>
            </a:r>
            <a:br>
              <a:rPr lang="en-US" sz="4800" b="1" dirty="0">
                <a:solidFill>
                  <a:srgbClr val="0070C0"/>
                </a:solidFill>
              </a:rPr>
            </a:br>
            <a:r>
              <a:rPr lang="en-AU" sz="4800" b="1" dirty="0">
                <a:solidFill>
                  <a:srgbClr val="0070C0"/>
                </a:solidFill>
              </a:rPr>
              <a:t>Our atmosphere - our warming blanket</a:t>
            </a:r>
            <a:endParaRPr lang="en-US" sz="4800" b="1" dirty="0">
              <a:solidFill>
                <a:srgbClr val="0070C0"/>
              </a:solidFill>
            </a:endParaRPr>
          </a:p>
        </p:txBody>
      </p:sp>
      <p:sp>
        <p:nvSpPr>
          <p:cNvPr id="3" name="Subtitle 2">
            <a:extLst>
              <a:ext uri="{FF2B5EF4-FFF2-40B4-BE49-F238E27FC236}">
                <a16:creationId xmlns:a16="http://schemas.microsoft.com/office/drawing/2014/main" id="{685BF9F2-9EB5-4182-3B7B-998F51BC31E9}"/>
              </a:ext>
            </a:extLst>
          </p:cNvPr>
          <p:cNvSpPr>
            <a:spLocks noGrp="1"/>
          </p:cNvSpPr>
          <p:nvPr>
            <p:ph type="subTitle" idx="1"/>
          </p:nvPr>
        </p:nvSpPr>
        <p:spPr>
          <a:xfrm>
            <a:off x="785874" y="1897005"/>
            <a:ext cx="6809742" cy="2993110"/>
          </a:xfrm>
        </p:spPr>
        <p:txBody>
          <a:bodyPr>
            <a:normAutofit/>
          </a:bodyPr>
          <a:lstStyle/>
          <a:p>
            <a:pPr algn="l"/>
            <a:r>
              <a:rPr lang="en-AU" sz="2800" dirty="0">
                <a:latin typeface="+mj-lt"/>
              </a:rPr>
              <a:t>What is causing our Planet to get hotter?</a:t>
            </a:r>
          </a:p>
        </p:txBody>
      </p:sp>
      <p:pic>
        <p:nvPicPr>
          <p:cNvPr id="1026" name="Picture 2" descr="Einstein-First Project">
            <a:extLst>
              <a:ext uri="{FF2B5EF4-FFF2-40B4-BE49-F238E27FC236}">
                <a16:creationId xmlns:a16="http://schemas.microsoft.com/office/drawing/2014/main" id="{37E90087-499E-4604-975F-B8B2EE49ED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3783" y="5830035"/>
            <a:ext cx="2705321" cy="6276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cracked ground with a sunset in the background&#10;&#10;AI-generated content may be incorrect.">
            <a:extLst>
              <a:ext uri="{FF2B5EF4-FFF2-40B4-BE49-F238E27FC236}">
                <a16:creationId xmlns:a16="http://schemas.microsoft.com/office/drawing/2014/main" id="{A5284965-7664-2C61-FEAE-F26050AB3E09}"/>
              </a:ext>
            </a:extLst>
          </p:cNvPr>
          <p:cNvPicPr>
            <a:picLocks noChangeAspect="1"/>
          </p:cNvPicPr>
          <p:nvPr/>
        </p:nvPicPr>
        <p:blipFill>
          <a:blip r:embed="rId3"/>
          <a:stretch>
            <a:fillRect/>
          </a:stretch>
        </p:blipFill>
        <p:spPr>
          <a:xfrm>
            <a:off x="8182358" y="1910891"/>
            <a:ext cx="2961130" cy="3919144"/>
          </a:xfrm>
          <a:prstGeom prst="rect">
            <a:avLst/>
          </a:prstGeom>
        </p:spPr>
      </p:pic>
      <p:pic>
        <p:nvPicPr>
          <p:cNvPr id="7172" name="Picture 4" descr="What evidence exists that Earth is warming and that humans are the main  cause? | NOAA Climate.gov">
            <a:extLst>
              <a:ext uri="{FF2B5EF4-FFF2-40B4-BE49-F238E27FC236}">
                <a16:creationId xmlns:a16="http://schemas.microsoft.com/office/drawing/2014/main" id="{8B734754-1C90-2063-D47B-11EF682DAA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922" y="2394087"/>
            <a:ext cx="6871894" cy="34359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82332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5E633-F4FF-A35B-BFCC-3D40DD42079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5E9743F-B88E-195B-A5B2-54AEB5EA1DCD}"/>
              </a:ext>
            </a:extLst>
          </p:cNvPr>
          <p:cNvSpPr>
            <a:spLocks noGrp="1"/>
          </p:cNvSpPr>
          <p:nvPr>
            <p:ph type="title"/>
          </p:nvPr>
        </p:nvSpPr>
        <p:spPr>
          <a:xfrm>
            <a:off x="838200" y="365125"/>
            <a:ext cx="10515600" cy="1012571"/>
          </a:xfrm>
        </p:spPr>
        <p:txBody>
          <a:bodyPr>
            <a:normAutofit/>
          </a:bodyPr>
          <a:lstStyle/>
          <a:p>
            <a:r>
              <a:rPr lang="en-AU" sz="4000" b="1" dirty="0">
                <a:solidFill>
                  <a:srgbClr val="0070C0"/>
                </a:solidFill>
              </a:rPr>
              <a:t>Lesson 3: Our atmosphere - our warming blanket</a:t>
            </a:r>
          </a:p>
        </p:txBody>
      </p:sp>
      <p:sp>
        <p:nvSpPr>
          <p:cNvPr id="5" name="Content Placeholder 4">
            <a:extLst>
              <a:ext uri="{FF2B5EF4-FFF2-40B4-BE49-F238E27FC236}">
                <a16:creationId xmlns:a16="http://schemas.microsoft.com/office/drawing/2014/main" id="{6F1EDF5C-D4C6-2D7F-FF6C-62D13C7AB645}"/>
              </a:ext>
            </a:extLst>
          </p:cNvPr>
          <p:cNvSpPr>
            <a:spLocks noGrp="1"/>
          </p:cNvSpPr>
          <p:nvPr>
            <p:ph idx="1"/>
          </p:nvPr>
        </p:nvSpPr>
        <p:spPr>
          <a:xfrm>
            <a:off x="838200" y="1594022"/>
            <a:ext cx="10393680" cy="4582941"/>
          </a:xfrm>
        </p:spPr>
        <p:txBody>
          <a:bodyPr>
            <a:normAutofit/>
          </a:bodyPr>
          <a:lstStyle/>
          <a:p>
            <a:pPr marL="0" indent="0">
              <a:buNone/>
            </a:pPr>
            <a:r>
              <a:rPr lang="en-AU" dirty="0">
                <a:latin typeface="+mj-lt"/>
              </a:rPr>
              <a:t>Through the </a:t>
            </a:r>
            <a:r>
              <a:rPr lang="en-AU" i="1" dirty="0">
                <a:latin typeface="+mj-lt"/>
              </a:rPr>
              <a:t>Climate </a:t>
            </a:r>
            <a:r>
              <a:rPr lang="en-AU" i="1" dirty="0" err="1">
                <a:latin typeface="+mj-lt"/>
              </a:rPr>
              <a:t>Zoomtime</a:t>
            </a:r>
            <a:r>
              <a:rPr lang="en-AU" dirty="0">
                <a:latin typeface="+mj-lt"/>
              </a:rPr>
              <a:t> play, we explored the history of climate science including the discovery that the atmosphere acts like a greenhouse, and how infrared photons scatter off certain molecules according to their vibration patterns and frequencies. </a:t>
            </a:r>
          </a:p>
          <a:p>
            <a:pPr marL="0" indent="0">
              <a:buNone/>
            </a:pPr>
            <a:r>
              <a:rPr lang="en-AU" dirty="0">
                <a:latin typeface="+mj-lt"/>
              </a:rPr>
              <a:t>In this lesson we will do activities with toy CO</a:t>
            </a:r>
            <a:r>
              <a:rPr lang="en-AU" baseline="-25000" dirty="0">
                <a:latin typeface="+mj-lt"/>
              </a:rPr>
              <a:t>2</a:t>
            </a:r>
            <a:r>
              <a:rPr lang="en-AU" dirty="0">
                <a:latin typeface="+mj-lt"/>
              </a:rPr>
              <a:t> molecules, exploring how they vibrate and how the phenomenon of resonance allows tiny amounts of CO</a:t>
            </a:r>
            <a:r>
              <a:rPr lang="en-AU" baseline="-25000" dirty="0">
                <a:latin typeface="+mj-lt"/>
              </a:rPr>
              <a:t>2</a:t>
            </a:r>
            <a:r>
              <a:rPr lang="en-AU" dirty="0">
                <a:latin typeface="+mj-lt"/>
              </a:rPr>
              <a:t> to have a huge effect.</a:t>
            </a:r>
          </a:p>
          <a:p>
            <a:pPr marL="0" indent="0">
              <a:buNone/>
            </a:pPr>
            <a:r>
              <a:rPr lang="en-AU" dirty="0">
                <a:latin typeface="+mj-lt"/>
              </a:rPr>
              <a:t>They will then download NASA thermal spectra of the Earth and look at the holes created by CO</a:t>
            </a:r>
            <a:r>
              <a:rPr lang="en-AU" baseline="-25000" dirty="0">
                <a:latin typeface="+mj-lt"/>
              </a:rPr>
              <a:t>2</a:t>
            </a:r>
            <a:r>
              <a:rPr lang="en-AU" dirty="0">
                <a:latin typeface="+mj-lt"/>
              </a:rPr>
              <a:t> and water.</a:t>
            </a:r>
          </a:p>
          <a:p>
            <a:pPr marL="0" indent="0">
              <a:buNone/>
            </a:pPr>
            <a:endParaRPr lang="en-AU" sz="3200" dirty="0">
              <a:effectLst/>
              <a:latin typeface="+mj-lt"/>
              <a:ea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7B59DC93-B0F3-AB0C-C05B-AD0984D4540B}"/>
              </a:ext>
            </a:extLst>
          </p:cNvPr>
          <p:cNvPicPr/>
          <p:nvPr/>
        </p:nvPicPr>
        <p:blipFill>
          <a:blip r:embed="rId2"/>
          <a:stretch>
            <a:fillRect/>
          </a:stretch>
        </p:blipFill>
        <p:spPr>
          <a:xfrm>
            <a:off x="838200" y="5790944"/>
            <a:ext cx="2171700" cy="492760"/>
          </a:xfrm>
          <a:prstGeom prst="rect">
            <a:avLst/>
          </a:prstGeom>
        </p:spPr>
      </p:pic>
    </p:spTree>
    <p:extLst>
      <p:ext uri="{BB962C8B-B14F-4D97-AF65-F5344CB8AC3E}">
        <p14:creationId xmlns:p14="http://schemas.microsoft.com/office/powerpoint/2010/main" val="35342963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41E15F-4F51-9B0A-2036-BA96F5879CA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75E0CC3-A21A-3EF7-EBCD-D5ECFBA92367}"/>
              </a:ext>
            </a:extLst>
          </p:cNvPr>
          <p:cNvSpPr>
            <a:spLocks noGrp="1"/>
          </p:cNvSpPr>
          <p:nvPr>
            <p:ph type="title"/>
          </p:nvPr>
        </p:nvSpPr>
        <p:spPr>
          <a:xfrm>
            <a:off x="838200" y="365126"/>
            <a:ext cx="10515600" cy="796410"/>
          </a:xfrm>
        </p:spPr>
        <p:txBody>
          <a:bodyPr>
            <a:normAutofit/>
          </a:bodyPr>
          <a:lstStyle/>
          <a:p>
            <a:r>
              <a:rPr lang="en-AU" sz="4800" b="1" dirty="0">
                <a:solidFill>
                  <a:srgbClr val="0070C0"/>
                </a:solidFill>
              </a:rPr>
              <a:t>Lesson 3 learning intentions</a:t>
            </a:r>
          </a:p>
        </p:txBody>
      </p:sp>
      <p:sp>
        <p:nvSpPr>
          <p:cNvPr id="5" name="Content Placeholder 4">
            <a:extLst>
              <a:ext uri="{FF2B5EF4-FFF2-40B4-BE49-F238E27FC236}">
                <a16:creationId xmlns:a16="http://schemas.microsoft.com/office/drawing/2014/main" id="{1FA6D4C7-A515-C9E8-BE29-7372EBC0FFE1}"/>
              </a:ext>
            </a:extLst>
          </p:cNvPr>
          <p:cNvSpPr>
            <a:spLocks noGrp="1"/>
          </p:cNvSpPr>
          <p:nvPr>
            <p:ph idx="1"/>
          </p:nvPr>
        </p:nvSpPr>
        <p:spPr>
          <a:xfrm>
            <a:off x="838199" y="1161536"/>
            <a:ext cx="10402825" cy="4769047"/>
          </a:xfrm>
        </p:spPr>
        <p:txBody>
          <a:bodyPr>
            <a:normAutofit/>
          </a:bodyPr>
          <a:lstStyle/>
          <a:p>
            <a:pPr marL="0" lvl="0" indent="0">
              <a:buNone/>
            </a:pPr>
            <a:r>
              <a:rPr lang="en-AU" sz="4000" dirty="0">
                <a:latin typeface="+mj-lt"/>
              </a:rPr>
              <a:t>At the conclusion of the lesson we will:</a:t>
            </a:r>
          </a:p>
          <a:p>
            <a:pPr marL="536575" indent="-536575"/>
            <a:r>
              <a:rPr lang="en-AU" dirty="0">
                <a:latin typeface="+mj-lt"/>
              </a:rPr>
              <a:t>explain resonance of simple vibrating systems such as pendulums.</a:t>
            </a:r>
          </a:p>
          <a:p>
            <a:pPr marL="536575" lvl="0" indent="-536575"/>
            <a:r>
              <a:rPr lang="en-AU" dirty="0">
                <a:latin typeface="+mj-lt"/>
              </a:rPr>
              <a:t>describe the incoming and outgoing Planck spectra for photons that reach Earth from the Sun and are re-radiated from Earth.</a:t>
            </a:r>
          </a:p>
          <a:p>
            <a:pPr marL="536575" lvl="0" indent="-536575"/>
            <a:r>
              <a:rPr lang="en-US" dirty="0">
                <a:latin typeface="+mj-lt"/>
              </a:rPr>
              <a:t>Explain that the gaps in the heat spectrum happen because greenhouse gases like CO₂ absorb those photons which causes the molecules vibrate, and this vibration warms the atmosphere and the Earth.</a:t>
            </a:r>
          </a:p>
        </p:txBody>
      </p:sp>
      <p:pic>
        <p:nvPicPr>
          <p:cNvPr id="6" name="Picture 5">
            <a:extLst>
              <a:ext uri="{FF2B5EF4-FFF2-40B4-BE49-F238E27FC236}">
                <a16:creationId xmlns:a16="http://schemas.microsoft.com/office/drawing/2014/main" id="{A0DD308D-5C2B-79D3-7325-AAC370E98226}"/>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11403726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A1FBC-C706-FF37-1EEA-281AA3454F0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0CBB943-4D9B-9A92-81A3-C076531D783C}"/>
              </a:ext>
            </a:extLst>
          </p:cNvPr>
          <p:cNvSpPr>
            <a:spLocks noGrp="1"/>
          </p:cNvSpPr>
          <p:nvPr>
            <p:ph type="title"/>
          </p:nvPr>
        </p:nvSpPr>
        <p:spPr>
          <a:xfrm>
            <a:off x="838200" y="365126"/>
            <a:ext cx="10515600" cy="1046010"/>
          </a:xfrm>
        </p:spPr>
        <p:txBody>
          <a:bodyPr>
            <a:normAutofit fontScale="90000"/>
          </a:bodyPr>
          <a:lstStyle/>
          <a:p>
            <a:r>
              <a:rPr lang="en-AU" b="1" dirty="0">
                <a:solidFill>
                  <a:srgbClr val="0070C0"/>
                </a:solidFill>
              </a:rPr>
              <a:t>Lesson 3: Our atmosphere - our warming blanket</a:t>
            </a:r>
          </a:p>
        </p:txBody>
      </p:sp>
      <p:sp>
        <p:nvSpPr>
          <p:cNvPr id="3" name="Rectangle 2">
            <a:extLst>
              <a:ext uri="{FF2B5EF4-FFF2-40B4-BE49-F238E27FC236}">
                <a16:creationId xmlns:a16="http://schemas.microsoft.com/office/drawing/2014/main" id="{51C52D48-5378-AB19-0B6C-B07FA99F6EB4}"/>
              </a:ext>
            </a:extLst>
          </p:cNvPr>
          <p:cNvSpPr/>
          <p:nvPr/>
        </p:nvSpPr>
        <p:spPr>
          <a:xfrm>
            <a:off x="1005411" y="1488772"/>
            <a:ext cx="10181056" cy="558743"/>
          </a:xfrm>
          <a:prstGeom prst="rect">
            <a:avLst/>
          </a:prstGeom>
          <a:ln w="19050">
            <a:solidFill>
              <a:schemeClr val="accent1"/>
            </a:solidFill>
            <a:prstDash val="solid"/>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1. Explore the vibrational modes of different gas molecules.</a:t>
            </a:r>
          </a:p>
        </p:txBody>
      </p:sp>
      <p:sp>
        <p:nvSpPr>
          <p:cNvPr id="6" name="Rectangle 5">
            <a:extLst>
              <a:ext uri="{FF2B5EF4-FFF2-40B4-BE49-F238E27FC236}">
                <a16:creationId xmlns:a16="http://schemas.microsoft.com/office/drawing/2014/main" id="{80091838-0489-6C23-ADFD-CA0A82619D32}"/>
              </a:ext>
            </a:extLst>
          </p:cNvPr>
          <p:cNvSpPr/>
          <p:nvPr/>
        </p:nvSpPr>
        <p:spPr>
          <a:xfrm>
            <a:off x="2068554" y="2484380"/>
            <a:ext cx="9117914" cy="558743"/>
          </a:xfrm>
          <a:prstGeom prst="rect">
            <a:avLst/>
          </a:prstGeom>
          <a:ln w="19050">
            <a:solidFill>
              <a:schemeClr val="accent1"/>
            </a:solidFill>
          </a:ln>
        </p:spPr>
        <p:txBody>
          <a:bodyPr wrap="square">
            <a:spAutoFit/>
          </a:bodyPr>
          <a:lstStyle/>
          <a:p>
            <a:pPr>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2. Learn about resonance.  </a:t>
            </a:r>
          </a:p>
        </p:txBody>
      </p:sp>
      <p:sp>
        <p:nvSpPr>
          <p:cNvPr id="7" name="Rectangle 6">
            <a:extLst>
              <a:ext uri="{FF2B5EF4-FFF2-40B4-BE49-F238E27FC236}">
                <a16:creationId xmlns:a16="http://schemas.microsoft.com/office/drawing/2014/main" id="{E67C7FAD-9984-BDB5-6691-349D9B8B78DD}"/>
              </a:ext>
            </a:extLst>
          </p:cNvPr>
          <p:cNvSpPr/>
          <p:nvPr/>
        </p:nvSpPr>
        <p:spPr>
          <a:xfrm>
            <a:off x="3117082" y="3423881"/>
            <a:ext cx="8069386" cy="558743"/>
          </a:xfrm>
          <a:prstGeom prst="rect">
            <a:avLst/>
          </a:prstGeom>
          <a:ln w="19050">
            <a:solidFill>
              <a:schemeClr val="accent1"/>
            </a:solidFill>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3. Relate resonance to molecular vibrations of gases.</a:t>
            </a:r>
          </a:p>
        </p:txBody>
      </p:sp>
      <p:sp>
        <p:nvSpPr>
          <p:cNvPr id="8" name="Rectangle 7">
            <a:extLst>
              <a:ext uri="{FF2B5EF4-FFF2-40B4-BE49-F238E27FC236}">
                <a16:creationId xmlns:a16="http://schemas.microsoft.com/office/drawing/2014/main" id="{8784F9EB-6DE4-9268-8A8A-7B4A9145FF5E}"/>
              </a:ext>
            </a:extLst>
          </p:cNvPr>
          <p:cNvSpPr/>
          <p:nvPr/>
        </p:nvSpPr>
        <p:spPr>
          <a:xfrm>
            <a:off x="4057397" y="4363382"/>
            <a:ext cx="7131303" cy="954107"/>
          </a:xfrm>
          <a:prstGeom prst="rect">
            <a:avLst/>
          </a:prstGeom>
          <a:ln w="19050">
            <a:solidFill>
              <a:schemeClr val="accent1"/>
            </a:solidFill>
          </a:ln>
        </p:spPr>
        <p:txBody>
          <a:bodyPr wrap="square">
            <a:spAutoFit/>
          </a:bodyPr>
          <a:lstStyle/>
          <a:p>
            <a:pPr marL="363538" indent="-363538">
              <a:tabLst>
                <a:tab pos="363538" algn="l"/>
              </a:tabLst>
            </a:pPr>
            <a:r>
              <a:rPr lang="en-AU" sz="2800" dirty="0">
                <a:latin typeface="+mj-lt"/>
                <a:ea typeface="Calibri" panose="020F0502020204030204" pitchFamily="34" charset="0"/>
                <a:cs typeface="Times New Roman" panose="02020603050405020304" pitchFamily="18" charset="0"/>
              </a:rPr>
              <a:t>4. Investigate ‘gaps’ in Earth’s Planck radiation curve for energy returning to space.  </a:t>
            </a:r>
            <a:r>
              <a:rPr lang="en-AU" sz="2800" b="1" dirty="0">
                <a:latin typeface="+mj-lt"/>
                <a:ea typeface="Calibri" panose="020F0502020204030204" pitchFamily="34" charset="0"/>
              </a:rPr>
              <a:t> </a:t>
            </a:r>
            <a:endParaRPr lang="en-AU" sz="2800" dirty="0">
              <a:latin typeface="+mj-lt"/>
            </a:endParaRPr>
          </a:p>
        </p:txBody>
      </p:sp>
      <p:sp>
        <p:nvSpPr>
          <p:cNvPr id="10" name="Bent-Up Arrow 9">
            <a:extLst>
              <a:ext uri="{FF2B5EF4-FFF2-40B4-BE49-F238E27FC236}">
                <a16:creationId xmlns:a16="http://schemas.microsoft.com/office/drawing/2014/main" id="{15E3DD6C-A702-6E36-8BBD-F9931BE4DED4}"/>
              </a:ext>
            </a:extLst>
          </p:cNvPr>
          <p:cNvSpPr/>
          <p:nvPr/>
        </p:nvSpPr>
        <p:spPr>
          <a:xfrm rot="5400000">
            <a:off x="1025605" y="2027322"/>
            <a:ext cx="947145" cy="987533"/>
          </a:xfrm>
          <a:prstGeom prst="bentUpArrow">
            <a:avLst>
              <a:gd name="adj1" fmla="val 25000"/>
              <a:gd name="adj2" fmla="val 28611"/>
              <a:gd name="adj3" fmla="val 263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Bent-Up Arrow 10">
            <a:extLst>
              <a:ext uri="{FF2B5EF4-FFF2-40B4-BE49-F238E27FC236}">
                <a16:creationId xmlns:a16="http://schemas.microsoft.com/office/drawing/2014/main" id="{85021A5E-04AA-3A12-F8E9-CEDB548A54DE}"/>
              </a:ext>
            </a:extLst>
          </p:cNvPr>
          <p:cNvSpPr/>
          <p:nvPr/>
        </p:nvSpPr>
        <p:spPr>
          <a:xfrm rot="5400000">
            <a:off x="2129883" y="3012867"/>
            <a:ext cx="939502" cy="1000015"/>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2" name="Picture 11">
            <a:extLst>
              <a:ext uri="{FF2B5EF4-FFF2-40B4-BE49-F238E27FC236}">
                <a16:creationId xmlns:a16="http://schemas.microsoft.com/office/drawing/2014/main" id="{ACFFECD1-722E-3683-A730-0FA33FB42534}"/>
              </a:ext>
            </a:extLst>
          </p:cNvPr>
          <p:cNvPicPr/>
          <p:nvPr/>
        </p:nvPicPr>
        <p:blipFill>
          <a:blip r:embed="rId2"/>
          <a:stretch>
            <a:fillRect/>
          </a:stretch>
        </p:blipFill>
        <p:spPr>
          <a:xfrm>
            <a:off x="982704" y="5709308"/>
            <a:ext cx="2171700" cy="492760"/>
          </a:xfrm>
          <a:prstGeom prst="rect">
            <a:avLst/>
          </a:prstGeom>
        </p:spPr>
      </p:pic>
      <p:sp>
        <p:nvSpPr>
          <p:cNvPr id="13" name="Bent-Up Arrow 12">
            <a:extLst>
              <a:ext uri="{FF2B5EF4-FFF2-40B4-BE49-F238E27FC236}">
                <a16:creationId xmlns:a16="http://schemas.microsoft.com/office/drawing/2014/main" id="{4BCF8A2A-FFE3-DEB8-9E0A-1ECE53EB56F2}"/>
              </a:ext>
            </a:extLst>
          </p:cNvPr>
          <p:cNvSpPr/>
          <p:nvPr/>
        </p:nvSpPr>
        <p:spPr>
          <a:xfrm rot="5400000">
            <a:off x="3105370" y="3989598"/>
            <a:ext cx="927502" cy="913558"/>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a:extLst>
              <a:ext uri="{FF2B5EF4-FFF2-40B4-BE49-F238E27FC236}">
                <a16:creationId xmlns:a16="http://schemas.microsoft.com/office/drawing/2014/main" id="{B6FDB1D3-1234-CBE5-9336-120A08B12BE6}"/>
              </a:ext>
            </a:extLst>
          </p:cNvPr>
          <p:cNvSpPr/>
          <p:nvPr/>
        </p:nvSpPr>
        <p:spPr>
          <a:xfrm>
            <a:off x="4985286" y="5582110"/>
            <a:ext cx="6203414" cy="558743"/>
          </a:xfrm>
          <a:prstGeom prst="rect">
            <a:avLst/>
          </a:prstGeom>
          <a:ln w="19050">
            <a:solidFill>
              <a:schemeClr val="accent1"/>
            </a:solidFill>
          </a:ln>
        </p:spPr>
        <p:txBody>
          <a:bodyPr wrap="square">
            <a:spAutoFit/>
          </a:bodyPr>
          <a:lstStyle/>
          <a:p>
            <a:pPr indent="-363538">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5. Explain the cause of global warming.</a:t>
            </a:r>
          </a:p>
        </p:txBody>
      </p:sp>
      <p:sp>
        <p:nvSpPr>
          <p:cNvPr id="5" name="Bent-Up Arrow 12">
            <a:extLst>
              <a:ext uri="{FF2B5EF4-FFF2-40B4-BE49-F238E27FC236}">
                <a16:creationId xmlns:a16="http://schemas.microsoft.com/office/drawing/2014/main" id="{C43CB001-F027-19C4-2EC4-BFA7E9FBB4FF}"/>
              </a:ext>
            </a:extLst>
          </p:cNvPr>
          <p:cNvSpPr/>
          <p:nvPr/>
        </p:nvSpPr>
        <p:spPr>
          <a:xfrm rot="5400000">
            <a:off x="4083727" y="5273943"/>
            <a:ext cx="836266" cy="888927"/>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271300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8D63C-1F59-7D46-69F1-F70CA13F81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9B9863-7F1E-BCBF-833F-AF59A9AF2D4A}"/>
              </a:ext>
            </a:extLst>
          </p:cNvPr>
          <p:cNvSpPr>
            <a:spLocks noGrp="1"/>
          </p:cNvSpPr>
          <p:nvPr>
            <p:ph type="title"/>
          </p:nvPr>
        </p:nvSpPr>
        <p:spPr>
          <a:xfrm>
            <a:off x="641015" y="298099"/>
            <a:ext cx="10515600" cy="989682"/>
          </a:xfrm>
        </p:spPr>
        <p:txBody>
          <a:bodyPr/>
          <a:lstStyle/>
          <a:p>
            <a:r>
              <a:rPr lang="en-US" b="1" dirty="0">
                <a:solidFill>
                  <a:srgbClr val="0070C0"/>
                </a:solidFill>
              </a:rPr>
              <a:t>Introduction </a:t>
            </a:r>
          </a:p>
        </p:txBody>
      </p:sp>
      <p:sp>
        <p:nvSpPr>
          <p:cNvPr id="11" name="TextBox 10">
            <a:extLst>
              <a:ext uri="{FF2B5EF4-FFF2-40B4-BE49-F238E27FC236}">
                <a16:creationId xmlns:a16="http://schemas.microsoft.com/office/drawing/2014/main" id="{2C117C57-FC7A-F889-4DDF-D49CAA81A2AE}"/>
              </a:ext>
            </a:extLst>
          </p:cNvPr>
          <p:cNvSpPr txBox="1"/>
          <p:nvPr/>
        </p:nvSpPr>
        <p:spPr>
          <a:xfrm>
            <a:off x="4568336" y="6176963"/>
            <a:ext cx="343364" cy="369332"/>
          </a:xfrm>
          <a:prstGeom prst="rect">
            <a:avLst/>
          </a:prstGeom>
          <a:noFill/>
        </p:spPr>
        <p:txBody>
          <a:bodyPr wrap="none" rtlCol="0">
            <a:spAutoFit/>
          </a:bodyPr>
          <a:lstStyle/>
          <a:p>
            <a:r>
              <a:rPr lang="en-AU" dirty="0"/>
              <a:t>   </a:t>
            </a:r>
          </a:p>
        </p:txBody>
      </p:sp>
      <p:sp>
        <p:nvSpPr>
          <p:cNvPr id="3" name="TextBox 2">
            <a:extLst>
              <a:ext uri="{FF2B5EF4-FFF2-40B4-BE49-F238E27FC236}">
                <a16:creationId xmlns:a16="http://schemas.microsoft.com/office/drawing/2014/main" id="{C2D026CA-6E45-A556-A868-C9E7C286994F}"/>
              </a:ext>
            </a:extLst>
          </p:cNvPr>
          <p:cNvSpPr txBox="1"/>
          <p:nvPr/>
        </p:nvSpPr>
        <p:spPr>
          <a:xfrm>
            <a:off x="641015" y="996315"/>
            <a:ext cx="4270685" cy="4118948"/>
          </a:xfrm>
          <a:prstGeom prst="rect">
            <a:avLst/>
          </a:prstGeom>
          <a:noFill/>
        </p:spPr>
        <p:txBody>
          <a:bodyPr wrap="square" rtlCol="0">
            <a:spAutoFit/>
          </a:bodyPr>
          <a:lstStyle/>
          <a:p>
            <a:r>
              <a:rPr lang="en-AU" sz="2800" dirty="0">
                <a:latin typeface="+mj-lt"/>
              </a:rPr>
              <a:t>Review the main points from the previous lesson.</a:t>
            </a:r>
          </a:p>
          <a:p>
            <a:r>
              <a:rPr lang="en-AU" sz="2800" dirty="0">
                <a:latin typeface="+mj-lt"/>
              </a:rPr>
              <a:t>Then use the video of the digital simulation produced by the CSIRO to note down key features about the composition of the atmosphere.</a:t>
            </a:r>
          </a:p>
          <a:p>
            <a:pPr>
              <a:lnSpc>
                <a:spcPct val="150000"/>
              </a:lnSpc>
            </a:pPr>
            <a:endParaRPr lang="en-AU" sz="2800" dirty="0">
              <a:latin typeface="+mj-lt"/>
            </a:endParaRPr>
          </a:p>
        </p:txBody>
      </p:sp>
      <p:pic>
        <p:nvPicPr>
          <p:cNvPr id="4" name="Picture 3">
            <a:extLst>
              <a:ext uri="{FF2B5EF4-FFF2-40B4-BE49-F238E27FC236}">
                <a16:creationId xmlns:a16="http://schemas.microsoft.com/office/drawing/2014/main" id="{D02F0180-A38A-5C6D-0A6D-4A9A5B00F212}"/>
              </a:ext>
            </a:extLst>
          </p:cNvPr>
          <p:cNvPicPr/>
          <p:nvPr/>
        </p:nvPicPr>
        <p:blipFill>
          <a:blip r:embed="rId3"/>
          <a:stretch>
            <a:fillRect/>
          </a:stretch>
        </p:blipFill>
        <p:spPr>
          <a:xfrm>
            <a:off x="592106" y="6000114"/>
            <a:ext cx="2171700" cy="492760"/>
          </a:xfrm>
          <a:prstGeom prst="rect">
            <a:avLst/>
          </a:prstGeom>
        </p:spPr>
      </p:pic>
      <p:pic>
        <p:nvPicPr>
          <p:cNvPr id="6" name="Picture 5" descr="A screenshot of a video game&#10;&#10;AI-generated content may be incorrect.">
            <a:extLst>
              <a:ext uri="{FF2B5EF4-FFF2-40B4-BE49-F238E27FC236}">
                <a16:creationId xmlns:a16="http://schemas.microsoft.com/office/drawing/2014/main" id="{4EF8EC2A-0503-BADE-D9CF-2D8797EB6045}"/>
              </a:ext>
            </a:extLst>
          </p:cNvPr>
          <p:cNvPicPr>
            <a:picLocks noChangeAspect="1"/>
          </p:cNvPicPr>
          <p:nvPr/>
        </p:nvPicPr>
        <p:blipFill>
          <a:blip r:embed="rId4"/>
          <a:stretch>
            <a:fillRect/>
          </a:stretch>
        </p:blipFill>
        <p:spPr>
          <a:xfrm>
            <a:off x="5072962" y="996315"/>
            <a:ext cx="7119038" cy="4084320"/>
          </a:xfrm>
          <a:prstGeom prst="rect">
            <a:avLst/>
          </a:prstGeom>
        </p:spPr>
      </p:pic>
      <p:sp>
        <p:nvSpPr>
          <p:cNvPr id="7" name="TextBox 6">
            <a:extLst>
              <a:ext uri="{FF2B5EF4-FFF2-40B4-BE49-F238E27FC236}">
                <a16:creationId xmlns:a16="http://schemas.microsoft.com/office/drawing/2014/main" id="{352F12CB-D372-DBDE-975D-636A2A396A6C}"/>
              </a:ext>
            </a:extLst>
          </p:cNvPr>
          <p:cNvSpPr txBox="1"/>
          <p:nvPr/>
        </p:nvSpPr>
        <p:spPr>
          <a:xfrm>
            <a:off x="6507892" y="5401966"/>
            <a:ext cx="6096000" cy="369332"/>
          </a:xfrm>
          <a:prstGeom prst="rect">
            <a:avLst/>
          </a:prstGeom>
          <a:noFill/>
        </p:spPr>
        <p:txBody>
          <a:bodyPr wrap="square">
            <a:spAutoFit/>
          </a:bodyPr>
          <a:lstStyle/>
          <a:p>
            <a:r>
              <a:rPr lang="en-AU" dirty="0">
                <a:hlinkClick r:id="rId5"/>
              </a:rPr>
              <a:t>https://www.youtube.com/watch?v=j9JvX58aRfg</a:t>
            </a:r>
            <a:r>
              <a:rPr lang="en-AU" dirty="0"/>
              <a:t> </a:t>
            </a:r>
          </a:p>
        </p:txBody>
      </p:sp>
    </p:spTree>
    <p:extLst>
      <p:ext uri="{BB962C8B-B14F-4D97-AF65-F5344CB8AC3E}">
        <p14:creationId xmlns:p14="http://schemas.microsoft.com/office/powerpoint/2010/main" val="27927371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sz="4000" b="1" dirty="0">
                <a:solidFill>
                  <a:srgbClr val="0070C0"/>
                </a:solidFill>
              </a:rPr>
              <a:t>Lesson 1: Max Planck’s famous photon spectrum</a:t>
            </a:r>
          </a:p>
        </p:txBody>
      </p:sp>
      <p:sp>
        <p:nvSpPr>
          <p:cNvPr id="5" name="Content Placeholder 4"/>
          <p:cNvSpPr>
            <a:spLocks noGrp="1"/>
          </p:cNvSpPr>
          <p:nvPr>
            <p:ph idx="1"/>
          </p:nvPr>
        </p:nvSpPr>
        <p:spPr>
          <a:xfrm>
            <a:off x="838200" y="1594022"/>
            <a:ext cx="10393680" cy="4582941"/>
          </a:xfrm>
        </p:spPr>
        <p:txBody>
          <a:bodyPr>
            <a:normAutofit/>
          </a:bodyPr>
          <a:lstStyle/>
          <a:p>
            <a:pPr marL="0" indent="0">
              <a:buNone/>
            </a:pPr>
            <a:r>
              <a:rPr lang="en-AU" dirty="0">
                <a:latin typeface="+mj-lt"/>
              </a:rPr>
              <a:t>In 1900 Max Planck discovered the photon radiation spectrum.</a:t>
            </a:r>
          </a:p>
          <a:p>
            <a:pPr marL="0" indent="0">
              <a:buNone/>
            </a:pPr>
            <a:r>
              <a:rPr lang="en-AU" dirty="0">
                <a:latin typeface="+mj-lt"/>
              </a:rPr>
              <a:t>This started the revolution that gave us modern technology, but most important for us, it helps explain everything from climate to cosmology. </a:t>
            </a:r>
          </a:p>
          <a:p>
            <a:pPr marL="0" indent="0">
              <a:buNone/>
            </a:pPr>
            <a:r>
              <a:rPr lang="en-AU" dirty="0">
                <a:latin typeface="+mj-lt"/>
              </a:rPr>
              <a:t>Students will explore the concept of the Planck photon spectrum in graphs drawn by an online calculator and observe its reality with activities; a) a pin head in a candle flame, noting its change of colour as it gets hotter, b) an electrically heated light bulb filament and c), an infrared photon source, felt by temperature sensing cells in their hands.</a:t>
            </a:r>
          </a:p>
          <a:p>
            <a:pPr marL="0" indent="0">
              <a:buNone/>
            </a:pPr>
            <a:endParaRPr lang="en-AU" sz="3200" dirty="0">
              <a:effectLst/>
              <a:latin typeface="+mj-lt"/>
              <a:ea typeface="Times New Roman" panose="02020603050405020304" pitchFamily="18" charset="0"/>
              <a:cs typeface="Times New Roman" panose="02020603050405020304" pitchFamily="18" charset="0"/>
            </a:endParaRPr>
          </a:p>
        </p:txBody>
      </p:sp>
      <p:pic>
        <p:nvPicPr>
          <p:cNvPr id="6" name="Picture 5"/>
          <p:cNvPicPr/>
          <p:nvPr/>
        </p:nvPicPr>
        <p:blipFill>
          <a:blip r:embed="rId2"/>
          <a:stretch>
            <a:fillRect/>
          </a:stretch>
        </p:blipFill>
        <p:spPr>
          <a:xfrm>
            <a:off x="838200" y="5790944"/>
            <a:ext cx="2171700" cy="492760"/>
          </a:xfrm>
          <a:prstGeom prst="rect">
            <a:avLst/>
          </a:prstGeom>
        </p:spPr>
      </p:pic>
    </p:spTree>
    <p:extLst>
      <p:ext uri="{BB962C8B-B14F-4D97-AF65-F5344CB8AC3E}">
        <p14:creationId xmlns:p14="http://schemas.microsoft.com/office/powerpoint/2010/main" val="17272101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78BF0A-7CF6-74E6-207E-714E9738C6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BB2BB9-8B3A-C61A-53BB-342544A7B005}"/>
              </a:ext>
            </a:extLst>
          </p:cNvPr>
          <p:cNvSpPr>
            <a:spLocks noGrp="1"/>
          </p:cNvSpPr>
          <p:nvPr>
            <p:ph type="title"/>
          </p:nvPr>
        </p:nvSpPr>
        <p:spPr>
          <a:xfrm>
            <a:off x="838200" y="365126"/>
            <a:ext cx="10515600" cy="979582"/>
          </a:xfrm>
        </p:spPr>
        <p:txBody>
          <a:bodyPr/>
          <a:lstStyle/>
          <a:p>
            <a:r>
              <a:rPr lang="en-US" b="1" dirty="0">
                <a:solidFill>
                  <a:srgbClr val="0070C0"/>
                </a:solidFill>
              </a:rPr>
              <a:t>Activity: Vibration patterns of molecules</a:t>
            </a:r>
          </a:p>
        </p:txBody>
      </p:sp>
      <p:sp>
        <p:nvSpPr>
          <p:cNvPr id="3" name="Content Placeholder 2">
            <a:extLst>
              <a:ext uri="{FF2B5EF4-FFF2-40B4-BE49-F238E27FC236}">
                <a16:creationId xmlns:a16="http://schemas.microsoft.com/office/drawing/2014/main" id="{E0B24983-07E3-F8D5-1236-9E37988FFB84}"/>
              </a:ext>
            </a:extLst>
          </p:cNvPr>
          <p:cNvSpPr>
            <a:spLocks noGrp="1"/>
          </p:cNvSpPr>
          <p:nvPr>
            <p:ph idx="1"/>
          </p:nvPr>
        </p:nvSpPr>
        <p:spPr>
          <a:xfrm>
            <a:off x="838200" y="1344707"/>
            <a:ext cx="10515600" cy="4482888"/>
          </a:xfrm>
        </p:spPr>
        <p:txBody>
          <a:bodyPr>
            <a:normAutofit/>
          </a:bodyPr>
          <a:lstStyle/>
          <a:p>
            <a:pPr marL="0" lvl="0" indent="0">
              <a:lnSpc>
                <a:spcPct val="100000"/>
              </a:lnSpc>
              <a:buNone/>
            </a:pPr>
            <a:r>
              <a:rPr lang="en-US" sz="3600" dirty="0">
                <a:latin typeface="+mj-lt"/>
              </a:rPr>
              <a:t>Use balloons and double-sided tape to make a model CO</a:t>
            </a:r>
            <a:r>
              <a:rPr lang="en-US" sz="3600" baseline="-25000" dirty="0">
                <a:latin typeface="+mj-lt"/>
              </a:rPr>
              <a:t>2</a:t>
            </a:r>
            <a:r>
              <a:rPr lang="en-US" sz="3600" dirty="0">
                <a:latin typeface="+mj-lt"/>
              </a:rPr>
              <a:t> and one other molecule: O</a:t>
            </a:r>
            <a:r>
              <a:rPr lang="en-US" sz="3600" baseline="-25000" dirty="0">
                <a:latin typeface="+mj-lt"/>
              </a:rPr>
              <a:t>2</a:t>
            </a:r>
            <a:r>
              <a:rPr lang="en-US" sz="3600" dirty="0">
                <a:latin typeface="+mj-lt"/>
              </a:rPr>
              <a:t>, N</a:t>
            </a:r>
            <a:r>
              <a:rPr lang="en-US" sz="3600" baseline="-25000" dirty="0">
                <a:latin typeface="+mj-lt"/>
              </a:rPr>
              <a:t>2</a:t>
            </a:r>
            <a:r>
              <a:rPr lang="en-US" sz="3600" dirty="0">
                <a:latin typeface="+mj-lt"/>
              </a:rPr>
              <a:t>, H</a:t>
            </a:r>
            <a:r>
              <a:rPr lang="en-US" sz="3600" baseline="-25000" dirty="0">
                <a:latin typeface="+mj-lt"/>
              </a:rPr>
              <a:t>2</a:t>
            </a:r>
            <a:r>
              <a:rPr lang="en-US" sz="3600" dirty="0">
                <a:latin typeface="+mj-lt"/>
              </a:rPr>
              <a:t>O or CH</a:t>
            </a:r>
            <a:r>
              <a:rPr lang="en-US" sz="3600" baseline="-25000" dirty="0">
                <a:latin typeface="+mj-lt"/>
              </a:rPr>
              <a:t>4.</a:t>
            </a:r>
            <a:endParaRPr lang="en-US" baseline="-25000" dirty="0"/>
          </a:p>
          <a:p>
            <a:pPr marL="0" indent="0">
              <a:lnSpc>
                <a:spcPct val="100000"/>
              </a:lnSpc>
              <a:buNone/>
            </a:pPr>
            <a:endParaRPr lang="en-AU" sz="3200" dirty="0">
              <a:latin typeface="+mj-lt"/>
            </a:endParaRPr>
          </a:p>
          <a:p>
            <a:pPr marL="0" indent="0">
              <a:lnSpc>
                <a:spcPct val="100000"/>
              </a:lnSpc>
              <a:buNone/>
            </a:pPr>
            <a:r>
              <a:rPr lang="en-AU" sz="3200" dirty="0">
                <a:latin typeface="+mj-lt"/>
              </a:rPr>
              <a:t>Throw the molecules into the air and </a:t>
            </a:r>
            <a:r>
              <a:rPr lang="en-AU" sz="3200" i="1" dirty="0">
                <a:latin typeface="+mj-lt"/>
              </a:rPr>
              <a:t>while they are freely falling, examine the way they vibrate</a:t>
            </a:r>
            <a:r>
              <a:rPr lang="en-AU" sz="3200" dirty="0">
                <a:latin typeface="+mj-lt"/>
              </a:rPr>
              <a:t>.</a:t>
            </a:r>
          </a:p>
          <a:p>
            <a:pPr marL="0" indent="0">
              <a:lnSpc>
                <a:spcPct val="100000"/>
              </a:lnSpc>
              <a:buNone/>
            </a:pPr>
            <a:r>
              <a:rPr lang="en-AU" sz="3200" dirty="0">
                <a:latin typeface="+mj-lt"/>
              </a:rPr>
              <a:t>Draw double-headed arrows (</a:t>
            </a:r>
            <a:r>
              <a:rPr lang="en-AU" sz="3200" dirty="0">
                <a:latin typeface="+mj-lt"/>
                <a:sym typeface="Wingdings" panose="05000000000000000000" pitchFamily="2" charset="2"/>
              </a:rPr>
              <a:t></a:t>
            </a:r>
            <a:r>
              <a:rPr lang="en-AU" sz="3200" dirty="0">
                <a:latin typeface="+mj-lt"/>
              </a:rPr>
              <a:t> or </a:t>
            </a:r>
            <a:r>
              <a:rPr lang="en-AU" sz="3200" dirty="0">
                <a:latin typeface="+mj-lt"/>
                <a:sym typeface="Wingdings" panose="05000000000000000000" pitchFamily="2" charset="2"/>
              </a:rPr>
              <a:t></a:t>
            </a:r>
            <a:r>
              <a:rPr lang="en-AU" sz="3200" dirty="0">
                <a:latin typeface="+mj-lt"/>
              </a:rPr>
              <a:t>) on photographs or diagrams of the balloon molecules</a:t>
            </a:r>
            <a:endParaRPr lang="en-US" sz="3200" dirty="0">
              <a:latin typeface="+mj-lt"/>
            </a:endParaRPr>
          </a:p>
        </p:txBody>
      </p:sp>
      <p:pic>
        <p:nvPicPr>
          <p:cNvPr id="4" name="Picture 3">
            <a:extLst>
              <a:ext uri="{FF2B5EF4-FFF2-40B4-BE49-F238E27FC236}">
                <a16:creationId xmlns:a16="http://schemas.microsoft.com/office/drawing/2014/main" id="{B03AE5EE-88EA-5532-AF3F-70827119EB2B}"/>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32695710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2ECB08-6FE0-F8D7-63AD-5B4A0994A6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7AD0EC-30CF-50B0-C21B-7660783936FD}"/>
              </a:ext>
            </a:extLst>
          </p:cNvPr>
          <p:cNvSpPr>
            <a:spLocks noGrp="1"/>
          </p:cNvSpPr>
          <p:nvPr>
            <p:ph type="title"/>
          </p:nvPr>
        </p:nvSpPr>
        <p:spPr>
          <a:xfrm>
            <a:off x="838200" y="365126"/>
            <a:ext cx="10515600" cy="979582"/>
          </a:xfrm>
        </p:spPr>
        <p:txBody>
          <a:bodyPr/>
          <a:lstStyle/>
          <a:p>
            <a:r>
              <a:rPr lang="en-US" b="1" dirty="0">
                <a:solidFill>
                  <a:srgbClr val="0070C0"/>
                </a:solidFill>
              </a:rPr>
              <a:t>Optional activity: Other resonating systems</a:t>
            </a:r>
          </a:p>
        </p:txBody>
      </p:sp>
      <p:sp>
        <p:nvSpPr>
          <p:cNvPr id="3" name="Content Placeholder 2">
            <a:extLst>
              <a:ext uri="{FF2B5EF4-FFF2-40B4-BE49-F238E27FC236}">
                <a16:creationId xmlns:a16="http://schemas.microsoft.com/office/drawing/2014/main" id="{4FAF3411-7827-2CEC-E9B0-408FF1141DEF}"/>
              </a:ext>
            </a:extLst>
          </p:cNvPr>
          <p:cNvSpPr>
            <a:spLocks noGrp="1"/>
          </p:cNvSpPr>
          <p:nvPr>
            <p:ph idx="1"/>
          </p:nvPr>
        </p:nvSpPr>
        <p:spPr>
          <a:xfrm>
            <a:off x="838200" y="1344707"/>
            <a:ext cx="10515600" cy="4482888"/>
          </a:xfrm>
        </p:spPr>
        <p:txBody>
          <a:bodyPr>
            <a:normAutofit/>
          </a:bodyPr>
          <a:lstStyle/>
          <a:p>
            <a:pPr marL="0" lvl="0" indent="0">
              <a:lnSpc>
                <a:spcPct val="100000"/>
              </a:lnSpc>
              <a:buNone/>
            </a:pPr>
            <a:r>
              <a:rPr lang="en-AU" sz="3200" dirty="0">
                <a:latin typeface="+mj-lt"/>
              </a:rPr>
              <a:t>Vibrating pendulum</a:t>
            </a:r>
          </a:p>
          <a:p>
            <a:pPr marL="0" lvl="0" indent="0">
              <a:lnSpc>
                <a:spcPct val="100000"/>
              </a:lnSpc>
              <a:buNone/>
            </a:pPr>
            <a:r>
              <a:rPr lang="en-AU" sz="3200" dirty="0">
                <a:latin typeface="+mj-lt"/>
              </a:rPr>
              <a:t>Tuning forks</a:t>
            </a:r>
          </a:p>
          <a:p>
            <a:pPr marL="0" lvl="0" indent="0">
              <a:lnSpc>
                <a:spcPct val="100000"/>
              </a:lnSpc>
              <a:buNone/>
            </a:pPr>
            <a:r>
              <a:rPr lang="en-AU" sz="3200" dirty="0">
                <a:latin typeface="+mj-lt"/>
              </a:rPr>
              <a:t>Ringing wine glasses</a:t>
            </a:r>
          </a:p>
          <a:p>
            <a:pPr marL="0" indent="0">
              <a:lnSpc>
                <a:spcPct val="100000"/>
              </a:lnSpc>
              <a:buNone/>
            </a:pPr>
            <a:r>
              <a:rPr lang="en-AU" sz="3200" dirty="0">
                <a:latin typeface="+mj-lt"/>
              </a:rPr>
              <a:t>Chladni plates </a:t>
            </a:r>
          </a:p>
          <a:p>
            <a:pPr marL="0" lvl="0" indent="0">
              <a:lnSpc>
                <a:spcPct val="100000"/>
              </a:lnSpc>
              <a:buNone/>
            </a:pPr>
            <a:endParaRPr lang="en-US" sz="3200" dirty="0">
              <a:latin typeface="+mj-lt"/>
            </a:endParaRPr>
          </a:p>
        </p:txBody>
      </p:sp>
      <p:pic>
        <p:nvPicPr>
          <p:cNvPr id="4" name="Picture 3">
            <a:extLst>
              <a:ext uri="{FF2B5EF4-FFF2-40B4-BE49-F238E27FC236}">
                <a16:creationId xmlns:a16="http://schemas.microsoft.com/office/drawing/2014/main" id="{8F9A1A40-4128-8818-F9EA-A538B61614DB}"/>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9451884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5479F8-5A3C-8D48-FB6E-5CA1406EE5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CE9C19-5A3D-EE99-5042-E638F4F3770F}"/>
              </a:ext>
            </a:extLst>
          </p:cNvPr>
          <p:cNvSpPr>
            <a:spLocks noGrp="1"/>
          </p:cNvSpPr>
          <p:nvPr>
            <p:ph type="title"/>
          </p:nvPr>
        </p:nvSpPr>
        <p:spPr>
          <a:xfrm>
            <a:off x="644652" y="365126"/>
            <a:ext cx="10902696" cy="979582"/>
          </a:xfrm>
        </p:spPr>
        <p:txBody>
          <a:bodyPr>
            <a:noAutofit/>
          </a:bodyPr>
          <a:lstStyle/>
          <a:p>
            <a:r>
              <a:rPr lang="en-US" sz="3600" b="1" dirty="0">
                <a:solidFill>
                  <a:srgbClr val="0070C0"/>
                </a:solidFill>
              </a:rPr>
              <a:t>Relating resonance, molecular vibrations &amp; global warming</a:t>
            </a:r>
          </a:p>
        </p:txBody>
      </p:sp>
      <p:sp>
        <p:nvSpPr>
          <p:cNvPr id="3" name="Content Placeholder 2">
            <a:extLst>
              <a:ext uri="{FF2B5EF4-FFF2-40B4-BE49-F238E27FC236}">
                <a16:creationId xmlns:a16="http://schemas.microsoft.com/office/drawing/2014/main" id="{67D6F375-D52D-A287-8388-DD55B47CC08C}"/>
              </a:ext>
            </a:extLst>
          </p:cNvPr>
          <p:cNvSpPr>
            <a:spLocks noGrp="1"/>
          </p:cNvSpPr>
          <p:nvPr>
            <p:ph idx="1"/>
          </p:nvPr>
        </p:nvSpPr>
        <p:spPr>
          <a:xfrm>
            <a:off x="838200" y="1344707"/>
            <a:ext cx="7879080" cy="4482888"/>
          </a:xfrm>
        </p:spPr>
        <p:txBody>
          <a:bodyPr>
            <a:normAutofit/>
          </a:bodyPr>
          <a:lstStyle/>
          <a:p>
            <a:pPr marL="0" lvl="0" indent="0">
              <a:lnSpc>
                <a:spcPct val="100000"/>
              </a:lnSpc>
              <a:buNone/>
            </a:pPr>
            <a:r>
              <a:rPr lang="en-AU" dirty="0">
                <a:latin typeface="+mj-lt"/>
              </a:rPr>
              <a:t>Greenhouse gases have ‘floppy’ bonds</a:t>
            </a:r>
          </a:p>
          <a:p>
            <a:pPr marL="0" indent="0">
              <a:lnSpc>
                <a:spcPct val="100000"/>
              </a:lnSpc>
              <a:buNone/>
            </a:pPr>
            <a:r>
              <a:rPr lang="en-AU" dirty="0">
                <a:latin typeface="+mj-lt"/>
              </a:rPr>
              <a:t>When infrared photons with the same natural frequency as the ‘floppy’ molecules collide, they absorb the photons and vibrate.</a:t>
            </a:r>
          </a:p>
          <a:p>
            <a:pPr marL="0" indent="0">
              <a:lnSpc>
                <a:spcPct val="100000"/>
              </a:lnSpc>
              <a:buNone/>
            </a:pPr>
            <a:endParaRPr lang="en-US" sz="3200" dirty="0">
              <a:latin typeface="+mj-lt"/>
            </a:endParaRPr>
          </a:p>
        </p:txBody>
      </p:sp>
      <p:pic>
        <p:nvPicPr>
          <p:cNvPr id="4" name="Picture 3">
            <a:extLst>
              <a:ext uri="{FF2B5EF4-FFF2-40B4-BE49-F238E27FC236}">
                <a16:creationId xmlns:a16="http://schemas.microsoft.com/office/drawing/2014/main" id="{2360D092-EED3-E203-48EE-B133ABDD3976}"/>
              </a:ext>
            </a:extLst>
          </p:cNvPr>
          <p:cNvPicPr/>
          <p:nvPr/>
        </p:nvPicPr>
        <p:blipFill>
          <a:blip r:embed="rId2"/>
          <a:stretch>
            <a:fillRect/>
          </a:stretch>
        </p:blipFill>
        <p:spPr>
          <a:xfrm>
            <a:off x="838200" y="5930583"/>
            <a:ext cx="2171700" cy="492760"/>
          </a:xfrm>
          <a:prstGeom prst="rect">
            <a:avLst/>
          </a:prstGeom>
        </p:spPr>
      </p:pic>
      <p:pic>
        <p:nvPicPr>
          <p:cNvPr id="5" name="Picture 4" descr="This is an animation of energy interacting with a molecule of carbon dioxide and being re-emitted as infrared radiation.">
            <a:extLst>
              <a:ext uri="{FF2B5EF4-FFF2-40B4-BE49-F238E27FC236}">
                <a16:creationId xmlns:a16="http://schemas.microsoft.com/office/drawing/2014/main" id="{245143D0-0D98-B14D-6E38-E6F44D7B54A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8997404" y="1830810"/>
            <a:ext cx="2527507" cy="1892933"/>
          </a:xfrm>
          <a:prstGeom prst="rect">
            <a:avLst/>
          </a:prstGeom>
          <a:noFill/>
          <a:ln>
            <a:noFill/>
          </a:ln>
        </p:spPr>
      </p:pic>
    </p:spTree>
    <p:extLst>
      <p:ext uri="{BB962C8B-B14F-4D97-AF65-F5344CB8AC3E}">
        <p14:creationId xmlns:p14="http://schemas.microsoft.com/office/powerpoint/2010/main" val="1924137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141DCD-E41C-932A-6436-DAB617D22D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ACA8EA-A565-2D91-C91F-58208C455CAC}"/>
              </a:ext>
            </a:extLst>
          </p:cNvPr>
          <p:cNvSpPr>
            <a:spLocks noGrp="1"/>
          </p:cNvSpPr>
          <p:nvPr>
            <p:ph type="title"/>
          </p:nvPr>
        </p:nvSpPr>
        <p:spPr>
          <a:xfrm>
            <a:off x="838200" y="365126"/>
            <a:ext cx="10515600" cy="979582"/>
          </a:xfrm>
        </p:spPr>
        <p:txBody>
          <a:bodyPr/>
          <a:lstStyle/>
          <a:p>
            <a:r>
              <a:rPr lang="en-US" b="1" dirty="0">
                <a:solidFill>
                  <a:srgbClr val="0070C0"/>
                </a:solidFill>
              </a:rPr>
              <a:t>Incoming and outgoing photons</a:t>
            </a:r>
          </a:p>
        </p:txBody>
      </p:sp>
      <p:sp>
        <p:nvSpPr>
          <p:cNvPr id="3" name="Content Placeholder 2">
            <a:extLst>
              <a:ext uri="{FF2B5EF4-FFF2-40B4-BE49-F238E27FC236}">
                <a16:creationId xmlns:a16="http://schemas.microsoft.com/office/drawing/2014/main" id="{9A4934C2-1B22-763B-C183-9968B4932168}"/>
              </a:ext>
            </a:extLst>
          </p:cNvPr>
          <p:cNvSpPr>
            <a:spLocks noGrp="1"/>
          </p:cNvSpPr>
          <p:nvPr>
            <p:ph idx="1"/>
          </p:nvPr>
        </p:nvSpPr>
        <p:spPr>
          <a:xfrm>
            <a:off x="838200" y="1353897"/>
            <a:ext cx="3832938" cy="4473697"/>
          </a:xfrm>
        </p:spPr>
        <p:txBody>
          <a:bodyPr>
            <a:normAutofit/>
          </a:bodyPr>
          <a:lstStyle/>
          <a:p>
            <a:pPr marL="0" indent="0">
              <a:lnSpc>
                <a:spcPct val="100000"/>
              </a:lnSpc>
              <a:buNone/>
            </a:pPr>
            <a:r>
              <a:rPr lang="en-AU" dirty="0">
                <a:latin typeface="+mj-lt"/>
              </a:rPr>
              <a:t>The holes from CO</a:t>
            </a:r>
            <a:r>
              <a:rPr lang="en-AU" baseline="-25000" dirty="0">
                <a:latin typeface="+mj-lt"/>
              </a:rPr>
              <a:t>2 </a:t>
            </a:r>
            <a:r>
              <a:rPr lang="en-AU" dirty="0">
                <a:latin typeface="+mj-lt"/>
              </a:rPr>
              <a:t>and other greenhouse gases are deepening year by year and is the main cause for climate change.</a:t>
            </a:r>
          </a:p>
          <a:p>
            <a:pPr marL="0" lvl="0" indent="0">
              <a:lnSpc>
                <a:spcPct val="100000"/>
              </a:lnSpc>
              <a:buNone/>
            </a:pPr>
            <a:endParaRPr lang="en-AU" sz="3200" dirty="0">
              <a:latin typeface="+mj-lt"/>
            </a:endParaRPr>
          </a:p>
          <a:p>
            <a:pPr marL="0" lvl="0" indent="0">
              <a:lnSpc>
                <a:spcPct val="100000"/>
              </a:lnSpc>
              <a:buNone/>
            </a:pPr>
            <a:endParaRPr lang="en-US" sz="3200" dirty="0">
              <a:latin typeface="+mj-lt"/>
            </a:endParaRPr>
          </a:p>
        </p:txBody>
      </p:sp>
      <p:pic>
        <p:nvPicPr>
          <p:cNvPr id="4" name="Picture 3">
            <a:extLst>
              <a:ext uri="{FF2B5EF4-FFF2-40B4-BE49-F238E27FC236}">
                <a16:creationId xmlns:a16="http://schemas.microsoft.com/office/drawing/2014/main" id="{52DC45A2-2973-F18E-BAAD-66F8669AF959}"/>
              </a:ext>
            </a:extLst>
          </p:cNvPr>
          <p:cNvPicPr/>
          <p:nvPr/>
        </p:nvPicPr>
        <p:blipFill>
          <a:blip r:embed="rId2"/>
          <a:stretch>
            <a:fillRect/>
          </a:stretch>
        </p:blipFill>
        <p:spPr>
          <a:xfrm>
            <a:off x="838200" y="5930583"/>
            <a:ext cx="2171700" cy="492760"/>
          </a:xfrm>
          <a:prstGeom prst="rect">
            <a:avLst/>
          </a:prstGeom>
        </p:spPr>
      </p:pic>
      <p:grpSp>
        <p:nvGrpSpPr>
          <p:cNvPr id="5" name="Group 4">
            <a:extLst>
              <a:ext uri="{FF2B5EF4-FFF2-40B4-BE49-F238E27FC236}">
                <a16:creationId xmlns:a16="http://schemas.microsoft.com/office/drawing/2014/main" id="{000BC13F-CEDC-11C0-F3B8-C2D5C4585102}"/>
              </a:ext>
            </a:extLst>
          </p:cNvPr>
          <p:cNvGrpSpPr/>
          <p:nvPr/>
        </p:nvGrpSpPr>
        <p:grpSpPr>
          <a:xfrm>
            <a:off x="4852416" y="1206871"/>
            <a:ext cx="6679793" cy="3669929"/>
            <a:chOff x="0" y="0"/>
            <a:chExt cx="12192000" cy="6186694"/>
          </a:xfrm>
        </p:grpSpPr>
        <p:pic>
          <p:nvPicPr>
            <p:cNvPr id="6" name="Picture 5" descr="The Atmospheric Window | National Oceanic and Atmospheric ...">
              <a:extLst>
                <a:ext uri="{FF2B5EF4-FFF2-40B4-BE49-F238E27FC236}">
                  <a16:creationId xmlns:a16="http://schemas.microsoft.com/office/drawing/2014/main" id="{8E6F838A-D500-6DA7-CC19-72A8930E644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917"/>
            <a:stretch/>
          </p:blipFill>
          <p:spPr bwMode="auto">
            <a:xfrm>
              <a:off x="0" y="247856"/>
              <a:ext cx="12192000" cy="5938838"/>
            </a:xfrm>
            <a:prstGeom prst="rect">
              <a:avLst/>
            </a:prstGeom>
            <a:noFill/>
            <a:extLst>
              <a:ext uri="{909E8E84-426E-40DD-AFC4-6F175D3DCCD1}">
                <a14:hiddenFill xmlns:a14="http://schemas.microsoft.com/office/drawing/2010/main">
                  <a:solidFill>
                    <a:srgbClr val="FFFFFF"/>
                  </a:solidFill>
                </a14:hiddenFill>
              </a:ext>
            </a:extLst>
          </p:spPr>
        </p:pic>
        <p:sp>
          <p:nvSpPr>
            <p:cNvPr id="7" name="Arrow: Down 6">
              <a:extLst>
                <a:ext uri="{FF2B5EF4-FFF2-40B4-BE49-F238E27FC236}">
                  <a16:creationId xmlns:a16="http://schemas.microsoft.com/office/drawing/2014/main" id="{8EA24D55-6C4C-0A29-D1ED-BF993CE64E74}"/>
                </a:ext>
              </a:extLst>
            </p:cNvPr>
            <p:cNvSpPr/>
            <p:nvPr/>
          </p:nvSpPr>
          <p:spPr>
            <a:xfrm rot="10800000">
              <a:off x="4826671" y="247855"/>
              <a:ext cx="641168" cy="953847"/>
            </a:xfrm>
            <a:prstGeom prst="downArrow">
              <a:avLst>
                <a:gd name="adj1" fmla="val 50000"/>
                <a:gd name="adj2" fmla="val 76667"/>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AU"/>
            </a:p>
          </p:txBody>
        </p:sp>
        <p:pic>
          <p:nvPicPr>
            <p:cNvPr id="8" name="Picture 7">
              <a:extLst>
                <a:ext uri="{FF2B5EF4-FFF2-40B4-BE49-F238E27FC236}">
                  <a16:creationId xmlns:a16="http://schemas.microsoft.com/office/drawing/2014/main" id="{C8FF4BD9-13E4-B969-8A3D-584B65E08ABF}"/>
                </a:ext>
              </a:extLst>
            </p:cNvPr>
            <p:cNvPicPr>
              <a:picLocks noChangeAspect="1"/>
            </p:cNvPicPr>
            <p:nvPr/>
          </p:nvPicPr>
          <p:blipFill>
            <a:blip r:embed="rId4"/>
            <a:stretch>
              <a:fillRect/>
            </a:stretch>
          </p:blipFill>
          <p:spPr>
            <a:xfrm rot="10800000">
              <a:off x="3357135" y="0"/>
              <a:ext cx="1471859" cy="749309"/>
            </a:xfrm>
            <a:prstGeom prst="rect">
              <a:avLst/>
            </a:prstGeom>
          </p:spPr>
        </p:pic>
        <p:sp>
          <p:nvSpPr>
            <p:cNvPr id="9" name="Arrow: Down 8">
              <a:extLst>
                <a:ext uri="{FF2B5EF4-FFF2-40B4-BE49-F238E27FC236}">
                  <a16:creationId xmlns:a16="http://schemas.microsoft.com/office/drawing/2014/main" id="{0E2D39A1-93D9-2D79-6261-A9DC476739E1}"/>
                </a:ext>
              </a:extLst>
            </p:cNvPr>
            <p:cNvSpPr/>
            <p:nvPr/>
          </p:nvSpPr>
          <p:spPr>
            <a:xfrm>
              <a:off x="3708644" y="610480"/>
              <a:ext cx="787156" cy="915747"/>
            </a:xfrm>
            <a:prstGeom prst="downArrow">
              <a:avLst>
                <a:gd name="adj1" fmla="val 50000"/>
                <a:gd name="adj2" fmla="val 76667"/>
              </a:avLst>
            </a:prstGeom>
            <a:solidFill>
              <a:srgbClr val="FFAD19"/>
            </a:solidFill>
            <a:ln>
              <a:solidFill>
                <a:srgbClr val="EE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AU"/>
            </a:p>
          </p:txBody>
        </p:sp>
      </p:grpSp>
    </p:spTree>
    <p:extLst>
      <p:ext uri="{BB962C8B-B14F-4D97-AF65-F5344CB8AC3E}">
        <p14:creationId xmlns:p14="http://schemas.microsoft.com/office/powerpoint/2010/main" val="3086531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8D1D2-5F65-B14D-E579-1B54B038C8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F26FEF-8604-6572-D83A-5AE6FCEF97EF}"/>
              </a:ext>
            </a:extLst>
          </p:cNvPr>
          <p:cNvSpPr>
            <a:spLocks noGrp="1"/>
          </p:cNvSpPr>
          <p:nvPr>
            <p:ph type="title"/>
          </p:nvPr>
        </p:nvSpPr>
        <p:spPr>
          <a:xfrm>
            <a:off x="838200" y="365126"/>
            <a:ext cx="10515600" cy="979582"/>
          </a:xfrm>
        </p:spPr>
        <p:txBody>
          <a:bodyPr/>
          <a:lstStyle/>
          <a:p>
            <a:r>
              <a:rPr lang="en-US" b="1" dirty="0">
                <a:solidFill>
                  <a:srgbClr val="0070C0"/>
                </a:solidFill>
              </a:rPr>
              <a:t>Key science ideas</a:t>
            </a:r>
          </a:p>
        </p:txBody>
      </p:sp>
      <p:sp>
        <p:nvSpPr>
          <p:cNvPr id="3" name="Content Placeholder 2">
            <a:extLst>
              <a:ext uri="{FF2B5EF4-FFF2-40B4-BE49-F238E27FC236}">
                <a16:creationId xmlns:a16="http://schemas.microsoft.com/office/drawing/2014/main" id="{3B6E925A-F08A-80B3-E634-02CF2A2F59A2}"/>
              </a:ext>
            </a:extLst>
          </p:cNvPr>
          <p:cNvSpPr>
            <a:spLocks noGrp="1"/>
          </p:cNvSpPr>
          <p:nvPr>
            <p:ph idx="1"/>
          </p:nvPr>
        </p:nvSpPr>
        <p:spPr>
          <a:xfrm>
            <a:off x="838200" y="1344707"/>
            <a:ext cx="10515600" cy="4482888"/>
          </a:xfrm>
        </p:spPr>
        <p:txBody>
          <a:bodyPr>
            <a:normAutofit/>
          </a:bodyPr>
          <a:lstStyle/>
          <a:p>
            <a:pPr marL="536575" indent="-536575"/>
            <a:r>
              <a:rPr lang="en-AU" dirty="0">
                <a:latin typeface="+mj-lt"/>
              </a:rPr>
              <a:t>Resonance occurs </a:t>
            </a:r>
            <a:r>
              <a:rPr lang="en-US" dirty="0">
                <a:latin typeface="+mj-lt"/>
              </a:rPr>
              <a:t>when the frequency of a vibrating object matches the ‘natural’ frequency of a second object, transferring energy to it, and causing it to vibrate with a much larger amplitude</a:t>
            </a:r>
            <a:r>
              <a:rPr lang="en-AU" dirty="0">
                <a:latin typeface="+mj-lt"/>
              </a:rPr>
              <a:t>.</a:t>
            </a:r>
          </a:p>
          <a:p>
            <a:pPr marL="536575" lvl="0" indent="-536575"/>
            <a:r>
              <a:rPr lang="en-AU" dirty="0">
                <a:latin typeface="+mj-lt"/>
              </a:rPr>
              <a:t>The frequency and of infrared photons reradiated upwards from Earth matches the natural frequency of vibration of ‘floppy’ greenhouse gas molecules in the atmosphere, causing them to vibrate quicker.</a:t>
            </a:r>
          </a:p>
          <a:p>
            <a:pPr marL="536575" indent="-536575"/>
            <a:r>
              <a:rPr lang="en-AU" dirty="0">
                <a:latin typeface="+mj-lt"/>
              </a:rPr>
              <a:t>The gaps in the incoming and outgoing photon spectra correspond to the wavelength and frequency of the incoming and outgoing photons.</a:t>
            </a:r>
          </a:p>
        </p:txBody>
      </p:sp>
      <p:pic>
        <p:nvPicPr>
          <p:cNvPr id="4" name="Picture 3">
            <a:extLst>
              <a:ext uri="{FF2B5EF4-FFF2-40B4-BE49-F238E27FC236}">
                <a16:creationId xmlns:a16="http://schemas.microsoft.com/office/drawing/2014/main" id="{1EE041F6-ED04-A9D0-239D-E752BC98EC9C}"/>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4096981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10515600" cy="796410"/>
          </a:xfrm>
        </p:spPr>
        <p:txBody>
          <a:bodyPr>
            <a:normAutofit/>
          </a:bodyPr>
          <a:lstStyle/>
          <a:p>
            <a:r>
              <a:rPr lang="en-AU" sz="4800" b="1" dirty="0">
                <a:solidFill>
                  <a:srgbClr val="0070C0"/>
                </a:solidFill>
              </a:rPr>
              <a:t>Lesson 1 learning intentions</a:t>
            </a:r>
          </a:p>
        </p:txBody>
      </p:sp>
      <p:sp>
        <p:nvSpPr>
          <p:cNvPr id="5" name="Content Placeholder 4"/>
          <p:cNvSpPr>
            <a:spLocks noGrp="1"/>
          </p:cNvSpPr>
          <p:nvPr>
            <p:ph idx="1"/>
          </p:nvPr>
        </p:nvSpPr>
        <p:spPr>
          <a:xfrm>
            <a:off x="838199" y="1161536"/>
            <a:ext cx="10210801" cy="4769047"/>
          </a:xfrm>
        </p:spPr>
        <p:txBody>
          <a:bodyPr>
            <a:normAutofit fontScale="92500" lnSpcReduction="20000"/>
          </a:bodyPr>
          <a:lstStyle/>
          <a:p>
            <a:pPr marL="0" lvl="0" indent="0">
              <a:buNone/>
            </a:pPr>
            <a:r>
              <a:rPr lang="en-AU" sz="4000" dirty="0">
                <a:latin typeface="+mj-lt"/>
              </a:rPr>
              <a:t>At the conclusion of the lesson we will:</a:t>
            </a:r>
          </a:p>
          <a:p>
            <a:pPr marL="533400" indent="-533400" algn="just">
              <a:lnSpc>
                <a:spcPct val="115000"/>
              </a:lnSpc>
              <a:spcBef>
                <a:spcPts val="600"/>
              </a:spcBef>
              <a:spcAft>
                <a:spcPts val="600"/>
              </a:spcAft>
              <a:buFont typeface="Symbol" panose="05050102010706020507" pitchFamily="18" charset="2"/>
              <a:buChar char=""/>
            </a:pPr>
            <a:r>
              <a:rPr lang="en-AU" sz="3200" dirty="0">
                <a:latin typeface="+mj-lt"/>
                <a:cs typeface="Times New Roman" panose="02020603050405020304" pitchFamily="18" charset="0"/>
              </a:rPr>
              <a:t>explain Planck radiation and describe radiation curves as spectrum graphs</a:t>
            </a:r>
          </a:p>
          <a:p>
            <a:pPr marL="533400" indent="-533400" algn="just">
              <a:lnSpc>
                <a:spcPct val="115000"/>
              </a:lnSpc>
              <a:spcBef>
                <a:spcPts val="600"/>
              </a:spcBef>
              <a:spcAft>
                <a:spcPts val="600"/>
              </a:spcAft>
              <a:buFont typeface="Symbol" panose="05050102010706020507" pitchFamily="18" charset="2"/>
              <a:buChar char=""/>
            </a:pPr>
            <a:r>
              <a:rPr lang="en-AU" sz="3200" dirty="0">
                <a:latin typeface="+mj-lt"/>
                <a:cs typeface="Times New Roman" panose="02020603050405020304" pitchFamily="18" charset="0"/>
              </a:rPr>
              <a:t>interpret spectrum graphs that show photon intensity against wavelength.</a:t>
            </a:r>
          </a:p>
          <a:p>
            <a:pPr marL="533400" indent="-533400" algn="just">
              <a:lnSpc>
                <a:spcPct val="115000"/>
              </a:lnSpc>
              <a:spcBef>
                <a:spcPts val="600"/>
              </a:spcBef>
              <a:spcAft>
                <a:spcPts val="600"/>
              </a:spcAft>
              <a:buFont typeface="Symbol" panose="05050102010706020507" pitchFamily="18" charset="2"/>
              <a:buChar char=""/>
            </a:pPr>
            <a:r>
              <a:rPr lang="en-AU" sz="3200" dirty="0">
                <a:latin typeface="+mj-lt"/>
                <a:cs typeface="Times New Roman" panose="02020603050405020304" pitchFamily="18" charset="0"/>
              </a:rPr>
              <a:t>explain the reciprocal relationship between frequency and wavelength.</a:t>
            </a:r>
          </a:p>
          <a:p>
            <a:pPr marL="533400" indent="-533400" algn="just">
              <a:lnSpc>
                <a:spcPct val="115000"/>
              </a:lnSpc>
              <a:spcBef>
                <a:spcPts val="600"/>
              </a:spcBef>
              <a:spcAft>
                <a:spcPts val="600"/>
              </a:spcAft>
              <a:buFont typeface="Symbol" panose="05050102010706020507" pitchFamily="18" charset="2"/>
              <a:buChar char=""/>
            </a:pPr>
            <a:r>
              <a:rPr lang="en-AU" sz="3200" dirty="0">
                <a:latin typeface="+mj-lt"/>
                <a:cs typeface="Times New Roman" panose="02020603050405020304" pitchFamily="18" charset="0"/>
              </a:rPr>
              <a:t>use the range of photon frequencies or colours to determine an object’s temperature.</a:t>
            </a:r>
          </a:p>
          <a:p>
            <a:pPr marL="546100" lvl="0" indent="-546100"/>
            <a:endParaRPr lang="en-AU" sz="3600" dirty="0"/>
          </a:p>
        </p:txBody>
      </p:sp>
      <p:pic>
        <p:nvPicPr>
          <p:cNvPr id="6" name="Picture 5"/>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3643993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10515600" cy="1046010"/>
          </a:xfrm>
        </p:spPr>
        <p:txBody>
          <a:bodyPr>
            <a:normAutofit fontScale="90000"/>
          </a:bodyPr>
          <a:lstStyle/>
          <a:p>
            <a:r>
              <a:rPr lang="en-AU" b="1" dirty="0">
                <a:solidFill>
                  <a:srgbClr val="0070C0"/>
                </a:solidFill>
              </a:rPr>
              <a:t>Lesson 1: Max Planck’s famous photon spectrum</a:t>
            </a:r>
          </a:p>
        </p:txBody>
      </p:sp>
      <p:sp>
        <p:nvSpPr>
          <p:cNvPr id="3" name="Rectangle 2"/>
          <p:cNvSpPr/>
          <p:nvPr/>
        </p:nvSpPr>
        <p:spPr>
          <a:xfrm>
            <a:off x="1005411" y="1488772"/>
            <a:ext cx="10181056" cy="558743"/>
          </a:xfrm>
          <a:prstGeom prst="rect">
            <a:avLst/>
          </a:prstGeom>
          <a:ln w="19050">
            <a:solidFill>
              <a:schemeClr val="accent1"/>
            </a:solidFill>
            <a:prstDash val="solid"/>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1. Pre-test of our knowledge of several key ideas </a:t>
            </a:r>
          </a:p>
        </p:txBody>
      </p:sp>
      <p:sp>
        <p:nvSpPr>
          <p:cNvPr id="6" name="Rectangle 5"/>
          <p:cNvSpPr/>
          <p:nvPr/>
        </p:nvSpPr>
        <p:spPr>
          <a:xfrm>
            <a:off x="2068554" y="2484380"/>
            <a:ext cx="9117914" cy="558743"/>
          </a:xfrm>
          <a:prstGeom prst="rect">
            <a:avLst/>
          </a:prstGeom>
          <a:ln w="19050">
            <a:solidFill>
              <a:schemeClr val="accent1"/>
            </a:solidFill>
          </a:ln>
        </p:spPr>
        <p:txBody>
          <a:bodyPr wrap="square">
            <a:spAutoFit/>
          </a:bodyPr>
          <a:lstStyle/>
          <a:p>
            <a:pPr>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2. Heating iron to see how colour and temperature are related</a:t>
            </a:r>
          </a:p>
        </p:txBody>
      </p:sp>
      <p:sp>
        <p:nvSpPr>
          <p:cNvPr id="7" name="Rectangle 6"/>
          <p:cNvSpPr/>
          <p:nvPr/>
        </p:nvSpPr>
        <p:spPr>
          <a:xfrm>
            <a:off x="3117082" y="3423881"/>
            <a:ext cx="8069386" cy="558743"/>
          </a:xfrm>
          <a:prstGeom prst="rect">
            <a:avLst/>
          </a:prstGeom>
          <a:ln w="19050">
            <a:solidFill>
              <a:schemeClr val="accent1"/>
            </a:solidFill>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3. Explore digital simulator Planck radiation curves </a:t>
            </a:r>
          </a:p>
        </p:txBody>
      </p:sp>
      <p:sp>
        <p:nvSpPr>
          <p:cNvPr id="8" name="Rectangle 7"/>
          <p:cNvSpPr/>
          <p:nvPr/>
        </p:nvSpPr>
        <p:spPr>
          <a:xfrm>
            <a:off x="4057397" y="4363382"/>
            <a:ext cx="7131303" cy="523220"/>
          </a:xfrm>
          <a:prstGeom prst="rect">
            <a:avLst/>
          </a:prstGeom>
          <a:ln w="19050">
            <a:solidFill>
              <a:schemeClr val="accent1"/>
            </a:solidFill>
          </a:ln>
        </p:spPr>
        <p:txBody>
          <a:bodyPr wrap="square">
            <a:spAutoFit/>
          </a:bodyPr>
          <a:lstStyle/>
          <a:p>
            <a:pPr marL="363538" indent="-363538">
              <a:tabLst>
                <a:tab pos="363538" algn="l"/>
              </a:tabLst>
            </a:pPr>
            <a:r>
              <a:rPr lang="en-AU" sz="2800" dirty="0">
                <a:latin typeface="+mj-lt"/>
                <a:ea typeface="Calibri" panose="020F0502020204030204" pitchFamily="34" charset="0"/>
                <a:cs typeface="Times New Roman" panose="02020603050405020304" pitchFamily="18" charset="0"/>
              </a:rPr>
              <a:t>4. Relate these curves to Earth’s radiation</a:t>
            </a:r>
            <a:endParaRPr lang="en-AU" sz="2800" dirty="0">
              <a:latin typeface="+mj-lt"/>
            </a:endParaRPr>
          </a:p>
        </p:txBody>
      </p:sp>
      <p:sp>
        <p:nvSpPr>
          <p:cNvPr id="10" name="Bent-Up Arrow 9"/>
          <p:cNvSpPr/>
          <p:nvPr/>
        </p:nvSpPr>
        <p:spPr>
          <a:xfrm rot="5400000">
            <a:off x="1025605" y="2027322"/>
            <a:ext cx="947145" cy="987533"/>
          </a:xfrm>
          <a:prstGeom prst="bentUpArrow">
            <a:avLst>
              <a:gd name="adj1" fmla="val 25000"/>
              <a:gd name="adj2" fmla="val 28611"/>
              <a:gd name="adj3" fmla="val 263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Bent-Up Arrow 10"/>
          <p:cNvSpPr/>
          <p:nvPr/>
        </p:nvSpPr>
        <p:spPr>
          <a:xfrm rot="5400000">
            <a:off x="2129883" y="3012867"/>
            <a:ext cx="939502" cy="1000015"/>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2" name="Picture 11"/>
          <p:cNvPicPr/>
          <p:nvPr/>
        </p:nvPicPr>
        <p:blipFill>
          <a:blip r:embed="rId2"/>
          <a:stretch>
            <a:fillRect/>
          </a:stretch>
        </p:blipFill>
        <p:spPr>
          <a:xfrm>
            <a:off x="982704" y="5709308"/>
            <a:ext cx="2171700" cy="492760"/>
          </a:xfrm>
          <a:prstGeom prst="rect">
            <a:avLst/>
          </a:prstGeom>
        </p:spPr>
      </p:pic>
      <p:sp>
        <p:nvSpPr>
          <p:cNvPr id="13" name="Bent-Up Arrow 12"/>
          <p:cNvSpPr/>
          <p:nvPr/>
        </p:nvSpPr>
        <p:spPr>
          <a:xfrm rot="5400000">
            <a:off x="3105370" y="3989598"/>
            <a:ext cx="927502" cy="913558"/>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a:extLst>
              <a:ext uri="{FF2B5EF4-FFF2-40B4-BE49-F238E27FC236}">
                <a16:creationId xmlns:a16="http://schemas.microsoft.com/office/drawing/2014/main" id="{A3E83BDF-EFAC-7E5F-8EA4-07932BAEC64B}"/>
              </a:ext>
            </a:extLst>
          </p:cNvPr>
          <p:cNvSpPr/>
          <p:nvPr/>
        </p:nvSpPr>
        <p:spPr>
          <a:xfrm>
            <a:off x="4985286" y="5191966"/>
            <a:ext cx="6203414" cy="558743"/>
          </a:xfrm>
          <a:prstGeom prst="rect">
            <a:avLst/>
          </a:prstGeom>
          <a:ln w="19050">
            <a:solidFill>
              <a:schemeClr val="accent1"/>
            </a:solidFill>
          </a:ln>
        </p:spPr>
        <p:txBody>
          <a:bodyPr wrap="square">
            <a:spAutoFit/>
          </a:bodyPr>
          <a:lstStyle/>
          <a:p>
            <a:pPr indent="-363538">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5. Investigate radiation further</a:t>
            </a:r>
          </a:p>
        </p:txBody>
      </p:sp>
      <p:sp>
        <p:nvSpPr>
          <p:cNvPr id="5" name="Bent-Up Arrow 12">
            <a:extLst>
              <a:ext uri="{FF2B5EF4-FFF2-40B4-BE49-F238E27FC236}">
                <a16:creationId xmlns:a16="http://schemas.microsoft.com/office/drawing/2014/main" id="{A379E3A3-D076-F478-C454-EED40F7BC74A}"/>
              </a:ext>
            </a:extLst>
          </p:cNvPr>
          <p:cNvSpPr/>
          <p:nvPr/>
        </p:nvSpPr>
        <p:spPr>
          <a:xfrm rot="5400000">
            <a:off x="4083727" y="4883799"/>
            <a:ext cx="836266" cy="888927"/>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0704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EEB6F-1333-A868-9F3E-DB0E4C946AEA}"/>
              </a:ext>
            </a:extLst>
          </p:cNvPr>
          <p:cNvSpPr>
            <a:spLocks noGrp="1"/>
          </p:cNvSpPr>
          <p:nvPr>
            <p:ph type="title"/>
          </p:nvPr>
        </p:nvSpPr>
        <p:spPr>
          <a:xfrm>
            <a:off x="838200" y="365126"/>
            <a:ext cx="10515600" cy="989682"/>
          </a:xfrm>
        </p:spPr>
        <p:txBody>
          <a:bodyPr/>
          <a:lstStyle/>
          <a:p>
            <a:r>
              <a:rPr lang="en-US" b="1" dirty="0">
                <a:solidFill>
                  <a:srgbClr val="0070C0"/>
                </a:solidFill>
              </a:rPr>
              <a:t>Introduction </a:t>
            </a:r>
          </a:p>
        </p:txBody>
      </p:sp>
      <p:sp>
        <p:nvSpPr>
          <p:cNvPr id="11" name="TextBox 10">
            <a:extLst>
              <a:ext uri="{FF2B5EF4-FFF2-40B4-BE49-F238E27FC236}">
                <a16:creationId xmlns:a16="http://schemas.microsoft.com/office/drawing/2014/main" id="{346F2F5B-A2A2-73F4-3E51-B9A99F7FED73}"/>
              </a:ext>
            </a:extLst>
          </p:cNvPr>
          <p:cNvSpPr txBox="1"/>
          <p:nvPr/>
        </p:nvSpPr>
        <p:spPr>
          <a:xfrm>
            <a:off x="4568336" y="6176963"/>
            <a:ext cx="343364" cy="369332"/>
          </a:xfrm>
          <a:prstGeom prst="rect">
            <a:avLst/>
          </a:prstGeom>
          <a:noFill/>
        </p:spPr>
        <p:txBody>
          <a:bodyPr wrap="none" rtlCol="0">
            <a:spAutoFit/>
          </a:bodyPr>
          <a:lstStyle/>
          <a:p>
            <a:r>
              <a:rPr lang="en-AU" dirty="0"/>
              <a:t>   </a:t>
            </a:r>
          </a:p>
        </p:txBody>
      </p:sp>
      <p:sp>
        <p:nvSpPr>
          <p:cNvPr id="3" name="TextBox 2">
            <a:extLst>
              <a:ext uri="{FF2B5EF4-FFF2-40B4-BE49-F238E27FC236}">
                <a16:creationId xmlns:a16="http://schemas.microsoft.com/office/drawing/2014/main" id="{3707C845-8B4F-D703-C7E6-2F5A1C43D31B}"/>
              </a:ext>
            </a:extLst>
          </p:cNvPr>
          <p:cNvSpPr txBox="1"/>
          <p:nvPr/>
        </p:nvSpPr>
        <p:spPr>
          <a:xfrm>
            <a:off x="999744" y="1354808"/>
            <a:ext cx="10241280" cy="4708981"/>
          </a:xfrm>
          <a:prstGeom prst="rect">
            <a:avLst/>
          </a:prstGeom>
          <a:noFill/>
        </p:spPr>
        <p:txBody>
          <a:bodyPr wrap="square" rtlCol="0">
            <a:spAutoFit/>
          </a:bodyPr>
          <a:lstStyle/>
          <a:p>
            <a:r>
              <a:rPr lang="en-AU" sz="2800" dirty="0">
                <a:latin typeface="+mj-lt"/>
              </a:rPr>
              <a:t>There are many science concepts that we have previously learnt which will be applied to climate science. These include:</a:t>
            </a:r>
          </a:p>
          <a:p>
            <a:pPr marL="536575" lvl="0" indent="-536575">
              <a:buFont typeface="Arial" panose="020B0604020202020204" pitchFamily="34" charset="0"/>
              <a:buChar char="•"/>
            </a:pPr>
            <a:r>
              <a:rPr lang="en-AU" sz="2400" dirty="0">
                <a:latin typeface="+mj-lt"/>
              </a:rPr>
              <a:t>atoms H, He, N, O, C and molecules, including gases in and composition of air</a:t>
            </a:r>
          </a:p>
          <a:p>
            <a:pPr marL="536575" lvl="0" indent="-536575">
              <a:buFont typeface="Arial" panose="020B0604020202020204" pitchFamily="34" charset="0"/>
              <a:buChar char="•"/>
            </a:pPr>
            <a:r>
              <a:rPr lang="en-AU" sz="2400" dirty="0">
                <a:latin typeface="+mj-lt"/>
              </a:rPr>
              <a:t>photons and the ‘photon spectrum’</a:t>
            </a:r>
          </a:p>
          <a:p>
            <a:pPr marL="536575" lvl="0" indent="-536575">
              <a:buFont typeface="Arial" panose="020B0604020202020204" pitchFamily="34" charset="0"/>
              <a:buChar char="•"/>
            </a:pPr>
            <a:r>
              <a:rPr lang="en-AU" sz="2400" dirty="0">
                <a:latin typeface="+mj-lt"/>
              </a:rPr>
              <a:t>temperature and temperature scales</a:t>
            </a:r>
          </a:p>
          <a:p>
            <a:pPr marL="536575" lvl="0" indent="-536575">
              <a:buFont typeface="Arial" panose="020B0604020202020204" pitchFamily="34" charset="0"/>
              <a:buChar char="•"/>
            </a:pPr>
            <a:r>
              <a:rPr lang="en-AU" sz="2400" dirty="0">
                <a:latin typeface="+mj-lt"/>
              </a:rPr>
              <a:t>heating and cooling</a:t>
            </a:r>
          </a:p>
          <a:p>
            <a:pPr marL="536575" lvl="0" indent="-536575">
              <a:buFont typeface="Arial" panose="020B0604020202020204" pitchFamily="34" charset="0"/>
              <a:buChar char="•"/>
            </a:pPr>
            <a:r>
              <a:rPr lang="en-AU" sz="2400" dirty="0">
                <a:latin typeface="+mj-lt"/>
              </a:rPr>
              <a:t>photosynthesis</a:t>
            </a:r>
          </a:p>
          <a:p>
            <a:pPr marL="536575" lvl="0" indent="-536575">
              <a:buFont typeface="Arial" panose="020B0604020202020204" pitchFamily="34" charset="0"/>
              <a:buChar char="•"/>
            </a:pPr>
            <a:r>
              <a:rPr lang="en-AU" sz="2400" dirty="0">
                <a:latin typeface="+mj-lt"/>
              </a:rPr>
              <a:t>combustion</a:t>
            </a:r>
          </a:p>
          <a:p>
            <a:pPr marL="536575" lvl="0" indent="-536575">
              <a:buFont typeface="Arial" panose="020B0604020202020204" pitchFamily="34" charset="0"/>
              <a:buChar char="•"/>
            </a:pPr>
            <a:r>
              <a:rPr lang="en-AU" sz="2400" dirty="0">
                <a:latin typeface="+mj-lt"/>
              </a:rPr>
              <a:t>energy transformation and transfer</a:t>
            </a:r>
          </a:p>
          <a:p>
            <a:pPr lvl="0"/>
            <a:r>
              <a:rPr lang="en-AU" sz="2400" dirty="0">
                <a:latin typeface="+mj-lt"/>
              </a:rPr>
              <a:t>We will review our understanding of these concepts via a quick multiple choice pre-test and mark these to give you immediate feedback on your responses.</a:t>
            </a:r>
            <a:endParaRPr lang="en-AU" sz="2800" dirty="0">
              <a:latin typeface="+mj-lt"/>
            </a:endParaRPr>
          </a:p>
          <a:p>
            <a:endParaRPr lang="en-AU" sz="2800" dirty="0">
              <a:latin typeface="+mj-lt"/>
            </a:endParaRPr>
          </a:p>
        </p:txBody>
      </p:sp>
      <p:pic>
        <p:nvPicPr>
          <p:cNvPr id="4" name="Picture 3">
            <a:extLst>
              <a:ext uri="{FF2B5EF4-FFF2-40B4-BE49-F238E27FC236}">
                <a16:creationId xmlns:a16="http://schemas.microsoft.com/office/drawing/2014/main" id="{5BCB2D03-35EF-EC83-6F8E-0B4DF48D2381}"/>
              </a:ext>
            </a:extLst>
          </p:cNvPr>
          <p:cNvPicPr/>
          <p:nvPr/>
        </p:nvPicPr>
        <p:blipFill>
          <a:blip r:embed="rId2"/>
          <a:stretch>
            <a:fillRect/>
          </a:stretch>
        </p:blipFill>
        <p:spPr>
          <a:xfrm>
            <a:off x="592106" y="6000114"/>
            <a:ext cx="2171700" cy="492760"/>
          </a:xfrm>
          <a:prstGeom prst="rect">
            <a:avLst/>
          </a:prstGeom>
        </p:spPr>
      </p:pic>
    </p:spTree>
    <p:extLst>
      <p:ext uri="{BB962C8B-B14F-4D97-AF65-F5344CB8AC3E}">
        <p14:creationId xmlns:p14="http://schemas.microsoft.com/office/powerpoint/2010/main" val="3031813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6101-31F6-034A-AE0C-365DDD02437C}"/>
              </a:ext>
            </a:extLst>
          </p:cNvPr>
          <p:cNvSpPr>
            <a:spLocks noGrp="1"/>
          </p:cNvSpPr>
          <p:nvPr>
            <p:ph type="title"/>
          </p:nvPr>
        </p:nvSpPr>
        <p:spPr/>
        <p:txBody>
          <a:bodyPr/>
          <a:lstStyle/>
          <a:p>
            <a:r>
              <a:rPr lang="en-US" b="1" dirty="0">
                <a:solidFill>
                  <a:srgbClr val="0070C0"/>
                </a:solidFill>
              </a:rPr>
              <a:t>L1 Activity: From red hot to white hot </a:t>
            </a:r>
          </a:p>
        </p:txBody>
      </p:sp>
      <p:sp>
        <p:nvSpPr>
          <p:cNvPr id="3" name="Content Placeholder 2">
            <a:extLst>
              <a:ext uri="{FF2B5EF4-FFF2-40B4-BE49-F238E27FC236}">
                <a16:creationId xmlns:a16="http://schemas.microsoft.com/office/drawing/2014/main" id="{9EAD6F24-ACB5-B347-BCA2-1337E7EB0258}"/>
              </a:ext>
            </a:extLst>
          </p:cNvPr>
          <p:cNvSpPr>
            <a:spLocks noGrp="1"/>
          </p:cNvSpPr>
          <p:nvPr>
            <p:ph idx="1"/>
          </p:nvPr>
        </p:nvSpPr>
        <p:spPr>
          <a:xfrm>
            <a:off x="986355" y="1475231"/>
            <a:ext cx="7245096" cy="4352363"/>
          </a:xfrm>
        </p:spPr>
        <p:txBody>
          <a:bodyPr>
            <a:normAutofit/>
          </a:bodyPr>
          <a:lstStyle/>
          <a:p>
            <a:pPr marL="0" lvl="0" indent="0">
              <a:lnSpc>
                <a:spcPct val="100000"/>
              </a:lnSpc>
              <a:buNone/>
            </a:pPr>
            <a:r>
              <a:rPr lang="en-US" sz="3600" dirty="0">
                <a:latin typeface="+mj-lt"/>
              </a:rPr>
              <a:t>Heat a nail and glass rod</a:t>
            </a:r>
          </a:p>
          <a:p>
            <a:pPr marL="631825" indent="-631825">
              <a:lnSpc>
                <a:spcPct val="100000"/>
              </a:lnSpc>
            </a:pPr>
            <a:r>
              <a:rPr lang="en-US" dirty="0">
                <a:latin typeface="+mj-lt"/>
              </a:rPr>
              <a:t>Follow instructions</a:t>
            </a:r>
          </a:p>
          <a:p>
            <a:pPr marL="631825" indent="-631825">
              <a:lnSpc>
                <a:spcPct val="100000"/>
              </a:lnSpc>
            </a:pPr>
            <a:r>
              <a:rPr lang="en-US" dirty="0">
                <a:latin typeface="+mj-lt"/>
              </a:rPr>
              <a:t>Heed all safety warnings</a:t>
            </a:r>
          </a:p>
        </p:txBody>
      </p:sp>
      <p:pic>
        <p:nvPicPr>
          <p:cNvPr id="4" name="Picture 3">
            <a:extLst>
              <a:ext uri="{FF2B5EF4-FFF2-40B4-BE49-F238E27FC236}">
                <a16:creationId xmlns:a16="http://schemas.microsoft.com/office/drawing/2014/main" id="{2BC8038A-2EC1-604B-AC3C-6F9720A03521}"/>
              </a:ext>
            </a:extLst>
          </p:cNvPr>
          <p:cNvPicPr/>
          <p:nvPr/>
        </p:nvPicPr>
        <p:blipFill>
          <a:blip r:embed="rId2"/>
          <a:stretch>
            <a:fillRect/>
          </a:stretch>
        </p:blipFill>
        <p:spPr>
          <a:xfrm>
            <a:off x="838200" y="5930583"/>
            <a:ext cx="2171700" cy="492760"/>
          </a:xfrm>
          <a:prstGeom prst="rect">
            <a:avLst/>
          </a:prstGeom>
        </p:spPr>
      </p:pic>
      <p:pic>
        <p:nvPicPr>
          <p:cNvPr id="6" name="Picture 2" descr="Electromagnetic Spectrum Poster">
            <a:extLst>
              <a:ext uri="{FF2B5EF4-FFF2-40B4-BE49-F238E27FC236}">
                <a16:creationId xmlns:a16="http://schemas.microsoft.com/office/drawing/2014/main" id="{9581B545-BCE0-85DD-AF8F-D386B4AD054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529" b="30157"/>
          <a:stretch/>
        </p:blipFill>
        <p:spPr bwMode="auto">
          <a:xfrm>
            <a:off x="5972290" y="3730752"/>
            <a:ext cx="5842643" cy="198023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F797057D-0DF9-1FDA-74CE-F4937A08E6E4}"/>
              </a:ext>
            </a:extLst>
          </p:cNvPr>
          <p:cNvPicPr>
            <a:picLocks noChangeAspect="1"/>
          </p:cNvPicPr>
          <p:nvPr/>
        </p:nvPicPr>
        <p:blipFill>
          <a:blip r:embed="rId4"/>
          <a:stretch>
            <a:fillRect/>
          </a:stretch>
        </p:blipFill>
        <p:spPr>
          <a:xfrm>
            <a:off x="8743844" y="1829877"/>
            <a:ext cx="1979464" cy="549390"/>
          </a:xfrm>
          <a:prstGeom prst="rect">
            <a:avLst/>
          </a:prstGeom>
        </p:spPr>
      </p:pic>
      <p:pic>
        <p:nvPicPr>
          <p:cNvPr id="9" name="Picture 8">
            <a:extLst>
              <a:ext uri="{FF2B5EF4-FFF2-40B4-BE49-F238E27FC236}">
                <a16:creationId xmlns:a16="http://schemas.microsoft.com/office/drawing/2014/main" id="{4C8479EA-0541-95B2-E997-13EB504946A1}"/>
              </a:ext>
            </a:extLst>
          </p:cNvPr>
          <p:cNvPicPr>
            <a:picLocks noChangeAspect="1"/>
          </p:cNvPicPr>
          <p:nvPr/>
        </p:nvPicPr>
        <p:blipFill rotWithShape="1">
          <a:blip r:embed="rId5"/>
          <a:srcRect l="23817" t="-6812"/>
          <a:stretch>
            <a:fillRect/>
          </a:stretch>
        </p:blipFill>
        <p:spPr>
          <a:xfrm>
            <a:off x="8231451" y="2725048"/>
            <a:ext cx="3122349" cy="549390"/>
          </a:xfrm>
          <a:prstGeom prst="rect">
            <a:avLst/>
          </a:prstGeom>
        </p:spPr>
      </p:pic>
    </p:spTree>
    <p:extLst>
      <p:ext uri="{BB962C8B-B14F-4D97-AF65-F5344CB8AC3E}">
        <p14:creationId xmlns:p14="http://schemas.microsoft.com/office/powerpoint/2010/main" val="30883700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166B42-68CC-5449-B082-2F248D6952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2CCBA6-36AA-C53D-3A77-479A7796F3F1}"/>
              </a:ext>
            </a:extLst>
          </p:cNvPr>
          <p:cNvSpPr>
            <a:spLocks noGrp="1"/>
          </p:cNvSpPr>
          <p:nvPr>
            <p:ph type="title"/>
          </p:nvPr>
        </p:nvSpPr>
        <p:spPr>
          <a:xfrm>
            <a:off x="838200" y="365125"/>
            <a:ext cx="10515600" cy="1077912"/>
          </a:xfrm>
        </p:spPr>
        <p:txBody>
          <a:bodyPr>
            <a:normAutofit/>
          </a:bodyPr>
          <a:lstStyle/>
          <a:p>
            <a:r>
              <a:rPr lang="en-US" b="1" dirty="0">
                <a:solidFill>
                  <a:srgbClr val="0070C0"/>
                </a:solidFill>
              </a:rPr>
              <a:t>Activity 1: From red hot to white hot</a:t>
            </a:r>
          </a:p>
        </p:txBody>
      </p:sp>
      <p:sp>
        <p:nvSpPr>
          <p:cNvPr id="3" name="Content Placeholder 2">
            <a:extLst>
              <a:ext uri="{FF2B5EF4-FFF2-40B4-BE49-F238E27FC236}">
                <a16:creationId xmlns:a16="http://schemas.microsoft.com/office/drawing/2014/main" id="{2485060D-547E-255A-54A0-449D48C11D4A}"/>
              </a:ext>
            </a:extLst>
          </p:cNvPr>
          <p:cNvSpPr>
            <a:spLocks noGrp="1"/>
          </p:cNvSpPr>
          <p:nvPr>
            <p:ph idx="1"/>
          </p:nvPr>
        </p:nvSpPr>
        <p:spPr>
          <a:xfrm>
            <a:off x="838199" y="1311275"/>
            <a:ext cx="9411269" cy="4598684"/>
          </a:xfrm>
        </p:spPr>
        <p:txBody>
          <a:bodyPr>
            <a:normAutofit/>
          </a:bodyPr>
          <a:lstStyle/>
          <a:p>
            <a:pPr marL="0" indent="0">
              <a:lnSpc>
                <a:spcPct val="100000"/>
              </a:lnSpc>
              <a:buNone/>
            </a:pPr>
            <a:r>
              <a:rPr lang="en-AU" altLang="en-US" sz="3200" dirty="0">
                <a:latin typeface="+mj-lt"/>
                <a:ea typeface="Times New Roman" panose="02020603050405020304" pitchFamily="18" charset="0"/>
                <a:cs typeface="Arial" panose="020B0604020202020204" pitchFamily="34" charset="0"/>
              </a:rPr>
              <a:t>Use the blacksmith’s colour chart to estimate the temperature (in </a:t>
            </a:r>
            <a:r>
              <a:rPr lang="en-AU" altLang="en-US" sz="3200" baseline="30000" dirty="0" err="1">
                <a:latin typeface="+mj-lt"/>
                <a:ea typeface="Times New Roman" panose="02020603050405020304" pitchFamily="18" charset="0"/>
                <a:cs typeface="Arial" panose="020B0604020202020204" pitchFamily="34" charset="0"/>
              </a:rPr>
              <a:t>o</a:t>
            </a:r>
            <a:r>
              <a:rPr lang="en-AU" altLang="en-US" sz="3200" dirty="0" err="1">
                <a:latin typeface="+mj-lt"/>
                <a:ea typeface="Times New Roman" panose="02020603050405020304" pitchFamily="18" charset="0"/>
                <a:cs typeface="Arial" panose="020B0604020202020204" pitchFamily="34" charset="0"/>
              </a:rPr>
              <a:t>C</a:t>
            </a:r>
            <a:r>
              <a:rPr lang="en-AU" altLang="en-US" sz="3200" dirty="0">
                <a:latin typeface="+mj-lt"/>
                <a:ea typeface="Times New Roman" panose="02020603050405020304" pitchFamily="18" charset="0"/>
                <a:cs typeface="Arial" panose="020B0604020202020204" pitchFamily="34" charset="0"/>
              </a:rPr>
              <a:t>) of the end of the nail as it heats up.</a:t>
            </a:r>
            <a:endParaRPr lang="en-US" sz="3200" dirty="0">
              <a:latin typeface="+mj-lt"/>
            </a:endParaRPr>
          </a:p>
          <a:p>
            <a:pPr marL="0" indent="0">
              <a:lnSpc>
                <a:spcPct val="150000"/>
              </a:lnSpc>
              <a:buNone/>
            </a:pPr>
            <a:endParaRPr lang="en-US" dirty="0"/>
          </a:p>
          <a:p>
            <a:pPr marL="0" indent="0">
              <a:lnSpc>
                <a:spcPct val="150000"/>
              </a:lnSpc>
              <a:buNone/>
            </a:pPr>
            <a:r>
              <a:rPr lang="en-AU" sz="2400" dirty="0"/>
              <a:t>Source: </a:t>
            </a:r>
            <a:r>
              <a:rPr lang="en-AU" sz="2400" u="sng" dirty="0">
                <a:hlinkClick r:id="rId2"/>
              </a:rPr>
              <a:t>https://en.wikipedia.org/wiki/Black-body_radiation</a:t>
            </a:r>
            <a:endParaRPr lang="en-AU" sz="2400" u="sng" dirty="0"/>
          </a:p>
          <a:p>
            <a:pPr marL="538163" indent="-538163"/>
            <a:r>
              <a:rPr lang="en-AU" sz="3200" dirty="0">
                <a:latin typeface="+mj-lt"/>
                <a:cs typeface="Arial" panose="020B0604020202020204" pitchFamily="34" charset="0"/>
              </a:rPr>
              <a:t>What causes the colours as the iron object heats up?</a:t>
            </a:r>
          </a:p>
          <a:p>
            <a:pPr marL="538163" indent="-538163"/>
            <a:r>
              <a:rPr lang="en-AU" sz="3200" dirty="0">
                <a:latin typeface="+mj-lt"/>
                <a:cs typeface="Arial" panose="020B0604020202020204" pitchFamily="34" charset="0"/>
              </a:rPr>
              <a:t>Repeat for a short length of solid glass tube or rod.</a:t>
            </a:r>
          </a:p>
          <a:p>
            <a:pPr marL="0" indent="0">
              <a:lnSpc>
                <a:spcPct val="150000"/>
              </a:lnSpc>
              <a:buNone/>
            </a:pPr>
            <a:endParaRPr lang="en-US" sz="2400" dirty="0"/>
          </a:p>
        </p:txBody>
      </p:sp>
      <p:sp>
        <p:nvSpPr>
          <p:cNvPr id="4" name="AutoShape 2" descr="How to Think About Relativity's Concept of Space-Time | Quanta Magazine">
            <a:extLst>
              <a:ext uri="{FF2B5EF4-FFF2-40B4-BE49-F238E27FC236}">
                <a16:creationId xmlns:a16="http://schemas.microsoft.com/office/drawing/2014/main" id="{AE52CDAF-2A51-BE82-37F8-D2743FAD1862}"/>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F7EE1F7D-F207-94E6-EE69-0581456A9739}"/>
              </a:ext>
            </a:extLst>
          </p:cNvPr>
          <p:cNvPicPr/>
          <p:nvPr/>
        </p:nvPicPr>
        <p:blipFill>
          <a:blip r:embed="rId3"/>
          <a:stretch>
            <a:fillRect/>
          </a:stretch>
        </p:blipFill>
        <p:spPr>
          <a:xfrm>
            <a:off x="838200" y="5930583"/>
            <a:ext cx="2171700" cy="492760"/>
          </a:xfrm>
          <a:prstGeom prst="rect">
            <a:avLst/>
          </a:prstGeom>
        </p:spPr>
      </p:pic>
      <p:pic>
        <p:nvPicPr>
          <p:cNvPr id="1025" name="Picture 1">
            <a:extLst>
              <a:ext uri="{FF2B5EF4-FFF2-40B4-BE49-F238E27FC236}">
                <a16:creationId xmlns:a16="http://schemas.microsoft.com/office/drawing/2014/main" id="{B65CDE81-3083-A36D-3F95-EF48DAC226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4189" y="2548539"/>
            <a:ext cx="7868269" cy="569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20089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6101-31F6-034A-AE0C-365DDD02437C}"/>
              </a:ext>
            </a:extLst>
          </p:cNvPr>
          <p:cNvSpPr>
            <a:spLocks noGrp="1"/>
          </p:cNvSpPr>
          <p:nvPr>
            <p:ph type="title"/>
          </p:nvPr>
        </p:nvSpPr>
        <p:spPr/>
        <p:txBody>
          <a:bodyPr/>
          <a:lstStyle/>
          <a:p>
            <a:r>
              <a:rPr lang="en-US" b="1" dirty="0">
                <a:solidFill>
                  <a:srgbClr val="0070C0"/>
                </a:solidFill>
              </a:rPr>
              <a:t>Measuring temperature of very hot objects </a:t>
            </a:r>
          </a:p>
        </p:txBody>
      </p:sp>
      <p:sp>
        <p:nvSpPr>
          <p:cNvPr id="3" name="Content Placeholder 2">
            <a:extLst>
              <a:ext uri="{FF2B5EF4-FFF2-40B4-BE49-F238E27FC236}">
                <a16:creationId xmlns:a16="http://schemas.microsoft.com/office/drawing/2014/main" id="{9EAD6F24-ACB5-B347-BCA2-1337E7EB0258}"/>
              </a:ext>
            </a:extLst>
          </p:cNvPr>
          <p:cNvSpPr>
            <a:spLocks noGrp="1"/>
          </p:cNvSpPr>
          <p:nvPr>
            <p:ph idx="1"/>
          </p:nvPr>
        </p:nvSpPr>
        <p:spPr>
          <a:xfrm>
            <a:off x="838199" y="1524001"/>
            <a:ext cx="10735849" cy="4267200"/>
          </a:xfrm>
        </p:spPr>
        <p:txBody>
          <a:bodyPr/>
          <a:lstStyle/>
          <a:p>
            <a:pPr marL="0" indent="0">
              <a:lnSpc>
                <a:spcPct val="100000"/>
              </a:lnSpc>
              <a:buNone/>
            </a:pPr>
            <a:r>
              <a:rPr lang="en-AU" dirty="0">
                <a:latin typeface="+mj-lt"/>
              </a:rPr>
              <a:t>Materials hotter than 3000K is difficult - they either burn or melt. Tungsten is the metal with the highest melting point. </a:t>
            </a:r>
          </a:p>
          <a:p>
            <a:pPr marL="0" indent="0">
              <a:lnSpc>
                <a:spcPct val="100000"/>
              </a:lnSpc>
              <a:buNone/>
            </a:pPr>
            <a:r>
              <a:rPr lang="en-AU" dirty="0">
                <a:latin typeface="+mj-lt"/>
              </a:rPr>
              <a:t>Google a few others</a:t>
            </a:r>
          </a:p>
          <a:p>
            <a:pPr marL="0" lvl="0" indent="0">
              <a:lnSpc>
                <a:spcPct val="200000"/>
              </a:lnSpc>
              <a:buNone/>
            </a:pPr>
            <a:endParaRPr lang="en-US" sz="3200" dirty="0">
              <a:latin typeface="+mj-lt"/>
            </a:endParaRPr>
          </a:p>
          <a:p>
            <a:pPr marL="0" lvl="0" indent="0">
              <a:lnSpc>
                <a:spcPct val="200000"/>
              </a:lnSpc>
              <a:buNone/>
            </a:pPr>
            <a:endParaRPr lang="en-US" sz="3200" dirty="0">
              <a:latin typeface="+mj-lt"/>
            </a:endParaRPr>
          </a:p>
        </p:txBody>
      </p:sp>
      <p:pic>
        <p:nvPicPr>
          <p:cNvPr id="4" name="Picture 3">
            <a:extLst>
              <a:ext uri="{FF2B5EF4-FFF2-40B4-BE49-F238E27FC236}">
                <a16:creationId xmlns:a16="http://schemas.microsoft.com/office/drawing/2014/main" id="{D02D214B-1D27-8394-2EEC-2CE1CBE1B20F}"/>
              </a:ext>
            </a:extLst>
          </p:cNvPr>
          <p:cNvPicPr/>
          <p:nvPr/>
        </p:nvPicPr>
        <p:blipFill>
          <a:blip r:embed="rId2"/>
          <a:stretch>
            <a:fillRect/>
          </a:stretch>
        </p:blipFill>
        <p:spPr>
          <a:xfrm>
            <a:off x="838200" y="5930583"/>
            <a:ext cx="2171700" cy="492760"/>
          </a:xfrm>
          <a:prstGeom prst="rect">
            <a:avLst/>
          </a:prstGeom>
        </p:spPr>
      </p:pic>
      <p:graphicFrame>
        <p:nvGraphicFramePr>
          <p:cNvPr id="5" name="Table 4">
            <a:extLst>
              <a:ext uri="{FF2B5EF4-FFF2-40B4-BE49-F238E27FC236}">
                <a16:creationId xmlns:a16="http://schemas.microsoft.com/office/drawing/2014/main" id="{BE7FBE97-1473-EDCA-12D7-7BF7A7A53A8E}"/>
              </a:ext>
            </a:extLst>
          </p:cNvPr>
          <p:cNvGraphicFramePr>
            <a:graphicFrameLocks noGrp="1"/>
          </p:cNvGraphicFramePr>
          <p:nvPr>
            <p:extLst>
              <p:ext uri="{D42A27DB-BD31-4B8C-83A1-F6EECF244321}">
                <p14:modId xmlns:p14="http://schemas.microsoft.com/office/powerpoint/2010/main" val="2045380096"/>
              </p:ext>
            </p:extLst>
          </p:nvPr>
        </p:nvGraphicFramePr>
        <p:xfrm>
          <a:off x="4303060" y="2590799"/>
          <a:ext cx="7158057" cy="2865120"/>
        </p:xfrm>
        <a:graphic>
          <a:graphicData uri="http://schemas.openxmlformats.org/drawingml/2006/table">
            <a:tbl>
              <a:tblPr firstRow="1" firstCol="1" bandRow="1">
                <a:tableStyleId>{5C22544A-7EE6-4342-B048-85BDC9FD1C3A}</a:tableStyleId>
              </a:tblPr>
              <a:tblGrid>
                <a:gridCol w="1408808">
                  <a:extLst>
                    <a:ext uri="{9D8B030D-6E8A-4147-A177-3AD203B41FA5}">
                      <a16:colId xmlns:a16="http://schemas.microsoft.com/office/drawing/2014/main" val="1342005003"/>
                    </a:ext>
                  </a:extLst>
                </a:gridCol>
                <a:gridCol w="1803748">
                  <a:extLst>
                    <a:ext uri="{9D8B030D-6E8A-4147-A177-3AD203B41FA5}">
                      <a16:colId xmlns:a16="http://schemas.microsoft.com/office/drawing/2014/main" val="2191870358"/>
                    </a:ext>
                  </a:extLst>
                </a:gridCol>
                <a:gridCol w="1866379">
                  <a:extLst>
                    <a:ext uri="{9D8B030D-6E8A-4147-A177-3AD203B41FA5}">
                      <a16:colId xmlns:a16="http://schemas.microsoft.com/office/drawing/2014/main" val="3713669675"/>
                    </a:ext>
                  </a:extLst>
                </a:gridCol>
                <a:gridCol w="2079122">
                  <a:extLst>
                    <a:ext uri="{9D8B030D-6E8A-4147-A177-3AD203B41FA5}">
                      <a16:colId xmlns:a16="http://schemas.microsoft.com/office/drawing/2014/main" val="2192648566"/>
                    </a:ext>
                  </a:extLst>
                </a:gridCol>
              </a:tblGrid>
              <a:tr h="548640">
                <a:tc>
                  <a:txBody>
                    <a:bodyPr/>
                    <a:lstStyle/>
                    <a:p>
                      <a:pPr marL="174625" indent="88900" algn="ctr">
                        <a:spcBef>
                          <a:spcPts val="300"/>
                        </a:spcBef>
                        <a:spcAft>
                          <a:spcPts val="300"/>
                        </a:spcAft>
                        <a:buNone/>
                      </a:pPr>
                      <a:r>
                        <a:rPr lang="en-AU" sz="2000" dirty="0">
                          <a:effectLst/>
                          <a:latin typeface="+mj-lt"/>
                        </a:rPr>
                        <a:t>Metal</a:t>
                      </a:r>
                      <a:endParaRPr lang="en-AU" sz="2000" dirty="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0" indent="0" algn="ctr">
                        <a:spcBef>
                          <a:spcPts val="300"/>
                        </a:spcBef>
                        <a:spcAft>
                          <a:spcPts val="300"/>
                        </a:spcAft>
                        <a:buNone/>
                      </a:pPr>
                      <a:r>
                        <a:rPr lang="en-AU" sz="2000" dirty="0">
                          <a:effectLst/>
                          <a:latin typeface="+mj-lt"/>
                        </a:rPr>
                        <a:t>Melting point (</a:t>
                      </a:r>
                      <a:r>
                        <a:rPr lang="en-AU" sz="2000" baseline="30000" dirty="0" err="1">
                          <a:effectLst/>
                          <a:latin typeface="+mj-lt"/>
                        </a:rPr>
                        <a:t>o</a:t>
                      </a:r>
                      <a:r>
                        <a:rPr lang="en-AU" sz="2000" dirty="0" err="1">
                          <a:effectLst/>
                          <a:latin typeface="+mj-lt"/>
                        </a:rPr>
                        <a:t>C</a:t>
                      </a:r>
                      <a:r>
                        <a:rPr lang="en-AU" sz="2000" dirty="0">
                          <a:effectLst/>
                          <a:latin typeface="+mj-lt"/>
                        </a:rPr>
                        <a:t>)</a:t>
                      </a:r>
                      <a:endParaRPr lang="en-AU" sz="2000" dirty="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0" indent="0" algn="ctr">
                        <a:spcBef>
                          <a:spcPts val="300"/>
                        </a:spcBef>
                        <a:spcAft>
                          <a:spcPts val="300"/>
                        </a:spcAft>
                        <a:buNone/>
                      </a:pPr>
                      <a:r>
                        <a:rPr lang="en-AU" sz="2000" dirty="0">
                          <a:effectLst/>
                          <a:latin typeface="+mj-lt"/>
                        </a:rPr>
                        <a:t>Non-metal</a:t>
                      </a:r>
                      <a:endParaRPr lang="en-AU" sz="2000" dirty="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0" indent="0" algn="ctr">
                        <a:spcBef>
                          <a:spcPts val="300"/>
                        </a:spcBef>
                        <a:spcAft>
                          <a:spcPts val="300"/>
                        </a:spcAft>
                        <a:buNone/>
                      </a:pPr>
                      <a:r>
                        <a:rPr lang="en-AU" sz="2000" dirty="0">
                          <a:effectLst/>
                          <a:latin typeface="+mj-lt"/>
                        </a:rPr>
                        <a:t>Melting point (</a:t>
                      </a:r>
                      <a:r>
                        <a:rPr lang="en-AU" sz="2000" baseline="30000" dirty="0" err="1">
                          <a:effectLst/>
                          <a:latin typeface="+mj-lt"/>
                        </a:rPr>
                        <a:t>o</a:t>
                      </a:r>
                      <a:r>
                        <a:rPr lang="en-AU" sz="2000" dirty="0" err="1">
                          <a:effectLst/>
                          <a:latin typeface="+mj-lt"/>
                        </a:rPr>
                        <a:t>C</a:t>
                      </a:r>
                      <a:r>
                        <a:rPr lang="en-AU" sz="2000" dirty="0">
                          <a:effectLst/>
                          <a:latin typeface="+mj-lt"/>
                        </a:rPr>
                        <a:t>)</a:t>
                      </a:r>
                      <a:endParaRPr lang="en-AU" sz="2000" dirty="0">
                        <a:effectLst/>
                        <a:latin typeface="+mj-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11763589"/>
                  </a:ext>
                </a:extLst>
              </a:tr>
              <a:tr h="274320">
                <a:tc>
                  <a:txBody>
                    <a:bodyPr/>
                    <a:lstStyle/>
                    <a:p>
                      <a:pPr marL="0" indent="0" algn="ctr">
                        <a:spcBef>
                          <a:spcPts val="300"/>
                        </a:spcBef>
                        <a:spcAft>
                          <a:spcPts val="300"/>
                        </a:spcAft>
                        <a:buNone/>
                      </a:pPr>
                      <a:r>
                        <a:rPr lang="en-AU" sz="2000" dirty="0">
                          <a:effectLst/>
                          <a:latin typeface="+mj-lt"/>
                        </a:rPr>
                        <a:t>Tin</a:t>
                      </a:r>
                      <a:endParaRPr lang="en-AU" sz="2000" dirty="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Bef>
                          <a:spcPts val="300"/>
                        </a:spcBef>
                        <a:spcAft>
                          <a:spcPts val="300"/>
                        </a:spcAft>
                        <a:buNone/>
                      </a:pPr>
                      <a:r>
                        <a:rPr lang="en-AU" sz="2000" dirty="0">
                          <a:effectLst/>
                          <a:latin typeface="+mj-lt"/>
                        </a:rPr>
                        <a:t>232</a:t>
                      </a:r>
                      <a:endParaRPr lang="en-AU" sz="2000" dirty="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Bef>
                          <a:spcPts val="300"/>
                        </a:spcBef>
                        <a:spcAft>
                          <a:spcPts val="300"/>
                        </a:spcAft>
                        <a:buNone/>
                      </a:pPr>
                      <a:r>
                        <a:rPr lang="en-AU" sz="2000">
                          <a:effectLst/>
                          <a:latin typeface="+mj-lt"/>
                        </a:rPr>
                        <a:t>Sulfur</a:t>
                      </a:r>
                      <a:endParaRPr lang="en-AU" sz="200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Bef>
                          <a:spcPts val="300"/>
                        </a:spcBef>
                        <a:spcAft>
                          <a:spcPts val="300"/>
                        </a:spcAft>
                        <a:buNone/>
                      </a:pPr>
                      <a:r>
                        <a:rPr lang="en-AU" sz="2000">
                          <a:effectLst/>
                          <a:latin typeface="+mj-lt"/>
                        </a:rPr>
                        <a:t>113</a:t>
                      </a:r>
                      <a:endParaRPr lang="en-AU" sz="2000">
                        <a:effectLst/>
                        <a:latin typeface="+mj-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14245718"/>
                  </a:ext>
                </a:extLst>
              </a:tr>
              <a:tr h="274320">
                <a:tc>
                  <a:txBody>
                    <a:bodyPr/>
                    <a:lstStyle/>
                    <a:p>
                      <a:pPr marL="87313" indent="0" algn="ctr">
                        <a:spcBef>
                          <a:spcPts val="300"/>
                        </a:spcBef>
                        <a:spcAft>
                          <a:spcPts val="300"/>
                        </a:spcAft>
                        <a:buNone/>
                      </a:pPr>
                      <a:r>
                        <a:rPr lang="en-AU" sz="2000" dirty="0">
                          <a:effectLst/>
                          <a:latin typeface="+mj-lt"/>
                        </a:rPr>
                        <a:t>Aluminium</a:t>
                      </a:r>
                      <a:endParaRPr lang="en-AU" sz="2000" dirty="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Bef>
                          <a:spcPts val="300"/>
                        </a:spcBef>
                        <a:spcAft>
                          <a:spcPts val="300"/>
                        </a:spcAft>
                        <a:buNone/>
                      </a:pPr>
                      <a:r>
                        <a:rPr lang="en-AU" sz="2000" dirty="0">
                          <a:effectLst/>
                          <a:latin typeface="+mj-lt"/>
                        </a:rPr>
                        <a:t>660</a:t>
                      </a:r>
                      <a:endParaRPr lang="en-AU" sz="2000" dirty="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Bef>
                          <a:spcPts val="300"/>
                        </a:spcBef>
                        <a:spcAft>
                          <a:spcPts val="300"/>
                        </a:spcAft>
                        <a:buNone/>
                      </a:pPr>
                      <a:r>
                        <a:rPr lang="en-AU" sz="2000">
                          <a:effectLst/>
                          <a:latin typeface="+mj-lt"/>
                        </a:rPr>
                        <a:t>Salt (NaCl)</a:t>
                      </a:r>
                      <a:endParaRPr lang="en-AU" sz="200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Bef>
                          <a:spcPts val="300"/>
                        </a:spcBef>
                        <a:spcAft>
                          <a:spcPts val="300"/>
                        </a:spcAft>
                        <a:buNone/>
                      </a:pPr>
                      <a:r>
                        <a:rPr lang="en-AU" sz="2000">
                          <a:effectLst/>
                          <a:latin typeface="+mj-lt"/>
                        </a:rPr>
                        <a:t>801</a:t>
                      </a:r>
                      <a:endParaRPr lang="en-AU" sz="2000">
                        <a:effectLst/>
                        <a:latin typeface="+mj-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70180302"/>
                  </a:ext>
                </a:extLst>
              </a:tr>
              <a:tr h="548640">
                <a:tc>
                  <a:txBody>
                    <a:bodyPr/>
                    <a:lstStyle/>
                    <a:p>
                      <a:pPr marL="0" indent="0" algn="ctr">
                        <a:spcBef>
                          <a:spcPts val="300"/>
                        </a:spcBef>
                        <a:spcAft>
                          <a:spcPts val="300"/>
                        </a:spcAft>
                        <a:buNone/>
                      </a:pPr>
                      <a:r>
                        <a:rPr lang="en-AU" sz="2000" dirty="0">
                          <a:effectLst/>
                          <a:latin typeface="+mj-lt"/>
                        </a:rPr>
                        <a:t>Copper</a:t>
                      </a:r>
                      <a:endParaRPr lang="en-AU" sz="2000" dirty="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Bef>
                          <a:spcPts val="300"/>
                        </a:spcBef>
                        <a:spcAft>
                          <a:spcPts val="300"/>
                        </a:spcAft>
                        <a:buNone/>
                      </a:pPr>
                      <a:r>
                        <a:rPr lang="en-AU" sz="2000" dirty="0">
                          <a:effectLst/>
                          <a:latin typeface="+mj-lt"/>
                        </a:rPr>
                        <a:t>1 085</a:t>
                      </a:r>
                      <a:endParaRPr lang="en-AU" sz="2000" dirty="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Bef>
                          <a:spcPts val="300"/>
                        </a:spcBef>
                        <a:spcAft>
                          <a:spcPts val="300"/>
                        </a:spcAft>
                        <a:buNone/>
                      </a:pPr>
                      <a:r>
                        <a:rPr lang="en-AU" sz="2000" dirty="0">
                          <a:effectLst/>
                          <a:latin typeface="+mj-lt"/>
                        </a:rPr>
                        <a:t>Glass</a:t>
                      </a:r>
                      <a:endParaRPr lang="en-AU" sz="2000" dirty="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Bef>
                          <a:spcPts val="300"/>
                        </a:spcBef>
                        <a:spcAft>
                          <a:spcPts val="300"/>
                        </a:spcAft>
                        <a:buNone/>
                      </a:pPr>
                      <a:r>
                        <a:rPr lang="en-AU" sz="2000">
                          <a:effectLst/>
                          <a:latin typeface="+mj-lt"/>
                        </a:rPr>
                        <a:t>1 400 to 1 600</a:t>
                      </a:r>
                      <a:endParaRPr lang="en-AU" sz="2000">
                        <a:effectLst/>
                        <a:latin typeface="+mj-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24570337"/>
                  </a:ext>
                </a:extLst>
              </a:tr>
              <a:tr h="548640">
                <a:tc>
                  <a:txBody>
                    <a:bodyPr/>
                    <a:lstStyle/>
                    <a:p>
                      <a:pPr marL="457200" algn="ctr">
                        <a:spcBef>
                          <a:spcPts val="300"/>
                        </a:spcBef>
                        <a:spcAft>
                          <a:spcPts val="300"/>
                        </a:spcAft>
                        <a:buNone/>
                      </a:pPr>
                      <a:r>
                        <a:rPr lang="en-AU" sz="2000">
                          <a:effectLst/>
                          <a:latin typeface="+mj-lt"/>
                        </a:rPr>
                        <a:t>Iron</a:t>
                      </a:r>
                      <a:endParaRPr lang="en-AU" sz="200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Bef>
                          <a:spcPts val="300"/>
                        </a:spcBef>
                        <a:spcAft>
                          <a:spcPts val="300"/>
                        </a:spcAft>
                        <a:buNone/>
                      </a:pPr>
                      <a:r>
                        <a:rPr lang="en-AU" sz="2000">
                          <a:effectLst/>
                          <a:latin typeface="+mj-lt"/>
                        </a:rPr>
                        <a:t>1 538</a:t>
                      </a:r>
                      <a:endParaRPr lang="en-AU" sz="200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Bef>
                          <a:spcPts val="300"/>
                        </a:spcBef>
                        <a:spcAft>
                          <a:spcPts val="300"/>
                        </a:spcAft>
                        <a:buNone/>
                      </a:pPr>
                      <a:r>
                        <a:rPr lang="en-AU" sz="2000" dirty="0">
                          <a:effectLst/>
                          <a:latin typeface="+mj-lt"/>
                        </a:rPr>
                        <a:t>Clay brick</a:t>
                      </a:r>
                      <a:endParaRPr lang="en-AU" sz="2000" dirty="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Bef>
                          <a:spcPts val="300"/>
                        </a:spcBef>
                        <a:spcAft>
                          <a:spcPts val="300"/>
                        </a:spcAft>
                        <a:buNone/>
                      </a:pPr>
                      <a:r>
                        <a:rPr lang="en-AU" sz="2000">
                          <a:effectLst/>
                          <a:latin typeface="+mj-lt"/>
                        </a:rPr>
                        <a:t>1 500 to 2 200</a:t>
                      </a:r>
                      <a:endParaRPr lang="en-AU" sz="2000">
                        <a:effectLst/>
                        <a:latin typeface="+mj-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63016777"/>
                  </a:ext>
                </a:extLst>
              </a:tr>
              <a:tr h="548640">
                <a:tc>
                  <a:txBody>
                    <a:bodyPr/>
                    <a:lstStyle/>
                    <a:p>
                      <a:pPr marL="87313" indent="0" algn="ctr">
                        <a:spcBef>
                          <a:spcPts val="300"/>
                        </a:spcBef>
                        <a:spcAft>
                          <a:spcPts val="300"/>
                        </a:spcAft>
                        <a:buNone/>
                      </a:pPr>
                      <a:r>
                        <a:rPr lang="en-AU" sz="2000" dirty="0">
                          <a:effectLst/>
                          <a:latin typeface="+mj-lt"/>
                        </a:rPr>
                        <a:t>Tungsten</a:t>
                      </a:r>
                      <a:endParaRPr lang="en-AU" sz="2000" dirty="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Bef>
                          <a:spcPts val="300"/>
                        </a:spcBef>
                        <a:spcAft>
                          <a:spcPts val="300"/>
                        </a:spcAft>
                        <a:buNone/>
                      </a:pPr>
                      <a:r>
                        <a:rPr lang="en-AU" sz="2000">
                          <a:effectLst/>
                          <a:latin typeface="+mj-lt"/>
                        </a:rPr>
                        <a:t>3 410</a:t>
                      </a:r>
                      <a:endParaRPr lang="en-AU" sz="200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Bef>
                          <a:spcPts val="300"/>
                        </a:spcBef>
                        <a:spcAft>
                          <a:spcPts val="300"/>
                        </a:spcAft>
                        <a:buNone/>
                      </a:pPr>
                      <a:r>
                        <a:rPr lang="en-AU" sz="2000" dirty="0">
                          <a:effectLst/>
                          <a:latin typeface="+mj-lt"/>
                        </a:rPr>
                        <a:t>Graphite</a:t>
                      </a:r>
                      <a:endParaRPr lang="en-AU" sz="2000" dirty="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Bef>
                          <a:spcPts val="300"/>
                        </a:spcBef>
                        <a:spcAft>
                          <a:spcPts val="300"/>
                        </a:spcAft>
                        <a:buNone/>
                      </a:pPr>
                      <a:r>
                        <a:rPr lang="en-AU" sz="2000" dirty="0">
                          <a:effectLst/>
                          <a:latin typeface="+mj-lt"/>
                        </a:rPr>
                        <a:t>3 600 to 3 697</a:t>
                      </a:r>
                      <a:endParaRPr lang="en-AU" sz="2000" dirty="0">
                        <a:effectLst/>
                        <a:latin typeface="+mj-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754156121"/>
                  </a:ext>
                </a:extLst>
              </a:tr>
            </a:tbl>
          </a:graphicData>
        </a:graphic>
      </p:graphicFrame>
    </p:spTree>
    <p:extLst>
      <p:ext uri="{BB962C8B-B14F-4D97-AF65-F5344CB8AC3E}">
        <p14:creationId xmlns:p14="http://schemas.microsoft.com/office/powerpoint/2010/main" val="24647757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24828</TotalTime>
  <Words>2121</Words>
  <Application>Microsoft Office PowerPoint</Application>
  <PresentationFormat>Widescreen</PresentationFormat>
  <Paragraphs>221</Paragraphs>
  <Slides>34</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Calibri</vt:lpstr>
      <vt:lpstr>Calibri Light</vt:lpstr>
      <vt:lpstr>Freestyle Script</vt:lpstr>
      <vt:lpstr>Symbol</vt:lpstr>
      <vt:lpstr>Times New Roman</vt:lpstr>
      <vt:lpstr>Office Theme</vt:lpstr>
      <vt:lpstr>PowerPoint Presentation</vt:lpstr>
      <vt:lpstr>Lesson 1: Max Planck’s most famous photon spectrum </vt:lpstr>
      <vt:lpstr>Lesson 1: Max Planck’s famous photon spectrum</vt:lpstr>
      <vt:lpstr>Lesson 1 learning intentions</vt:lpstr>
      <vt:lpstr>Lesson 1: Max Planck’s famous photon spectrum</vt:lpstr>
      <vt:lpstr>Introduction </vt:lpstr>
      <vt:lpstr>L1 Activity: From red hot to white hot </vt:lpstr>
      <vt:lpstr>Activity 1: From red hot to white hot</vt:lpstr>
      <vt:lpstr>Measuring temperature of very hot objects </vt:lpstr>
      <vt:lpstr>Black body radiation simulator - Planck radiation</vt:lpstr>
      <vt:lpstr>The solar spectrum</vt:lpstr>
      <vt:lpstr>Black body radiation simulator</vt:lpstr>
      <vt:lpstr>Earth’ energy balance</vt:lpstr>
      <vt:lpstr>Earth’s incoming and outgoing radiation</vt:lpstr>
      <vt:lpstr>Re-radiation from the Earth</vt:lpstr>
      <vt:lpstr>Key ideas</vt:lpstr>
      <vt:lpstr>Lesson 2: Climate Zoomtime</vt:lpstr>
      <vt:lpstr>Lesson 2: Climate Zoomtime</vt:lpstr>
      <vt:lpstr>Lesson 2 learning intentions</vt:lpstr>
      <vt:lpstr>Lesson 2: Climate Zoomtime</vt:lpstr>
      <vt:lpstr>Discussion </vt:lpstr>
      <vt:lpstr>Four key timelines</vt:lpstr>
      <vt:lpstr>Four key timelines</vt:lpstr>
      <vt:lpstr>Key science ideas</vt:lpstr>
      <vt:lpstr>Lesson 3: Our atmosphere - our warming blanket</vt:lpstr>
      <vt:lpstr>Lesson 3: Our atmosphere - our warming blanket</vt:lpstr>
      <vt:lpstr>Lesson 3 learning intentions</vt:lpstr>
      <vt:lpstr>Lesson 3: Our atmosphere - our warming blanket</vt:lpstr>
      <vt:lpstr>Introduction </vt:lpstr>
      <vt:lpstr>Activity: Vibration patterns of molecules</vt:lpstr>
      <vt:lpstr>Optional activity: Other resonating systems</vt:lpstr>
      <vt:lpstr>Relating resonance, molecular vibrations &amp; global warming</vt:lpstr>
      <vt:lpstr>Incoming and outgoing photons</vt:lpstr>
      <vt:lpstr>Key science ideas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Shachar Boublil</dc:creator>
  <cp:lastModifiedBy>Jesse Santoso</cp:lastModifiedBy>
  <cp:revision>58</cp:revision>
  <cp:lastPrinted>2022-12-02T00:31:07Z</cp:lastPrinted>
  <dcterms:created xsi:type="dcterms:W3CDTF">2020-12-01T11:06:14Z</dcterms:created>
  <dcterms:modified xsi:type="dcterms:W3CDTF">2025-12-12T05:57:17Z</dcterms:modified>
</cp:coreProperties>
</file>